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70" r:id="rId5"/>
    <p:sldId id="269" r:id="rId6"/>
    <p:sldId id="268" r:id="rId7"/>
    <p:sldId id="267" r:id="rId8"/>
    <p:sldId id="266" r:id="rId9"/>
    <p:sldId id="265" r:id="rId10"/>
    <p:sldId id="272" r:id="rId11"/>
    <p:sldId id="264" r:id="rId12"/>
    <p:sldId id="273" r:id="rId13"/>
    <p:sldId id="274" r:id="rId14"/>
    <p:sldId id="263" r:id="rId15"/>
    <p:sldId id="275" r:id="rId16"/>
    <p:sldId id="262" r:id="rId17"/>
    <p:sldId id="261"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03/12/2020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F555006-9036-469C-A978-1EB8AF858B49}" type="slidenum">
              <a:rPr lang="it-IT" smtClean="0"/>
              <a:t>‹N°›</a:t>
            </a:fld>
            <a:endParaRPr lang="it-IT"/>
          </a:p>
        </p:txBody>
      </p:sp>
    </p:spTree>
    <p:extLst>
      <p:ext uri="{BB962C8B-B14F-4D97-AF65-F5344CB8AC3E}">
        <p14:creationId xmlns:p14="http://schemas.microsoft.com/office/powerpoint/2010/main" val="363157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03/12/2020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24030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03/12/2020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281524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A517828-EB60-424B-A97D-DC5F39D8A530}" type="datetimeFigureOut">
              <a:rPr lang="it-IT" smtClean="0"/>
              <a:t>03/12/2020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57490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0A517828-EB60-424B-A97D-DC5F39D8A530}" type="datetimeFigureOut">
              <a:rPr lang="it-IT" smtClean="0"/>
              <a:t>03/12/2020</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F555006-9036-469C-A978-1EB8AF858B49}" type="slidenum">
              <a:rPr lang="it-IT" smtClean="0"/>
              <a:t>‹N°›</a:t>
            </a:fld>
            <a:endParaRPr lang="it-IT"/>
          </a:p>
        </p:txBody>
      </p:sp>
    </p:spTree>
    <p:extLst>
      <p:ext uri="{BB962C8B-B14F-4D97-AF65-F5344CB8AC3E}">
        <p14:creationId xmlns:p14="http://schemas.microsoft.com/office/powerpoint/2010/main" val="20423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A517828-EB60-424B-A97D-DC5F39D8A530}" type="datetimeFigureOut">
              <a:rPr lang="it-IT" smtClean="0"/>
              <a:t>03/12/2020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345828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A517828-EB60-424B-A97D-DC5F39D8A530}" type="datetimeFigureOut">
              <a:rPr lang="it-IT" smtClean="0"/>
              <a:t>03/12/2020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409133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A517828-EB60-424B-A97D-DC5F39D8A530}" type="datetimeFigureOut">
              <a:rPr lang="it-IT" smtClean="0"/>
              <a:t>03/12/2020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417595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17828-EB60-424B-A97D-DC5F39D8A530}" type="datetimeFigureOut">
              <a:rPr lang="it-IT" smtClean="0"/>
              <a:t>03/12/2020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01430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A517828-EB60-424B-A97D-DC5F39D8A530}" type="datetimeFigureOut">
              <a:rPr lang="it-IT" smtClean="0"/>
              <a:t>03/12/2020</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7546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A517828-EB60-424B-A97D-DC5F39D8A530}" type="datetimeFigureOut">
              <a:rPr lang="it-IT" smtClean="0"/>
              <a:t>03/12/2020</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F555006-9036-469C-A978-1EB8AF858B49}" type="slidenum">
              <a:rPr lang="it-IT" smtClean="0"/>
              <a:t>‹N°›</a:t>
            </a:fld>
            <a:endParaRPr lang="it-IT"/>
          </a:p>
        </p:txBody>
      </p:sp>
    </p:spTree>
    <p:extLst>
      <p:ext uri="{BB962C8B-B14F-4D97-AF65-F5344CB8AC3E}">
        <p14:creationId xmlns:p14="http://schemas.microsoft.com/office/powerpoint/2010/main" val="137927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A517828-EB60-424B-A97D-DC5F39D8A530}" type="datetimeFigureOut">
              <a:rPr lang="it-IT" smtClean="0"/>
              <a:t>03/12/2020</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F555006-9036-469C-A978-1EB8AF858B49}" type="slidenum">
              <a:rPr lang="it-IT" smtClean="0"/>
              <a:t>‹N°›</a:t>
            </a:fld>
            <a:endParaRPr lang="it-IT"/>
          </a:p>
        </p:txBody>
      </p:sp>
    </p:spTree>
    <p:extLst>
      <p:ext uri="{BB962C8B-B14F-4D97-AF65-F5344CB8AC3E}">
        <p14:creationId xmlns:p14="http://schemas.microsoft.com/office/powerpoint/2010/main" val="3352585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4.png"/><Relationship Id="rId3" Type="http://schemas.openxmlformats.org/officeDocument/2006/relationships/hyperlink" Target="https://fr.wikipedia.org/wiki/Libert%C3%A9_de_conscience"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hyperlink" Target="https://fr.wikipedia.org/wiki/Libert%C3%A9_de_pens%C3%A9e" TargetMode="External"/><Relationship Id="rId1" Type="http://schemas.openxmlformats.org/officeDocument/2006/relationships/slideLayout" Target="../slideLayouts/slideLayout8.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hyperlink" Target="https://fr.wikipedia.org/wiki/Minorit%C3%A9_nationale" TargetMode="External"/><Relationship Id="rId10" Type="http://schemas.openxmlformats.org/officeDocument/2006/relationships/image" Target="../media/image9.png"/><Relationship Id="rId4" Type="http://schemas.openxmlformats.org/officeDocument/2006/relationships/hyperlink" Target="https://fr.wikipedia.org/wiki/Libert%C3%A9_de_religion"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6.jpg"/><Relationship Id="rId4" Type="http://schemas.openxmlformats.org/officeDocument/2006/relationships/image" Target="../media/image7.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56624" y="1547452"/>
            <a:ext cx="9144000" cy="2387600"/>
          </a:xfrm>
        </p:spPr>
        <p:txBody>
          <a:bodyPr>
            <a:normAutofit/>
          </a:bodyPr>
          <a:lstStyle/>
          <a:p>
            <a:pPr algn="ctr"/>
            <a:r>
              <a:rPr lang="fr-FR" sz="4400" b="1" dirty="0"/>
              <a:t>SPORTS IDENTITY</a:t>
            </a:r>
            <a:br>
              <a:rPr lang="fr-FR" sz="4400" b="1" dirty="0"/>
            </a:br>
            <a:r>
              <a:rPr lang="fr-FR" sz="4400" b="1" dirty="0"/>
              <a:t>OPEN EDUCATIONAL RESSOURCES</a:t>
            </a:r>
            <a:r>
              <a:rPr lang="it-IT" sz="4400" b="1" dirty="0"/>
              <a:t/>
            </a:r>
            <a:br>
              <a:rPr lang="it-IT" sz="4400" b="1" dirty="0"/>
            </a:br>
            <a:r>
              <a:rPr lang="it-IT" sz="4400" b="1" dirty="0"/>
              <a:t>Presentation </a:t>
            </a:r>
            <a:r>
              <a:rPr lang="fr-FR" sz="4400" b="1" dirty="0"/>
              <a:t>MODULE 3</a:t>
            </a:r>
            <a:r>
              <a:rPr lang="it-IT" sz="4400" b="1" dirty="0"/>
              <a:t/>
            </a:r>
            <a:br>
              <a:rPr lang="it-IT" sz="4400" b="1" dirty="0"/>
            </a:br>
            <a:endParaRPr lang="it-IT" sz="4400"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868" y="5983148"/>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4" y="5983148"/>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1521" y="5894994"/>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839180" y="5874948"/>
            <a:ext cx="723900" cy="702945"/>
          </a:xfrm>
          <a:prstGeom prst="rect">
            <a:avLst/>
          </a:prstGeom>
        </p:spPr>
      </p:pic>
      <p:pic>
        <p:nvPicPr>
          <p:cNvPr id="4" name="Immagine 3">
            <a:extLst>
              <a:ext uri="{FF2B5EF4-FFF2-40B4-BE49-F238E27FC236}">
                <a16:creationId xmlns:a16="http://schemas.microsoft.com/office/drawing/2014/main" id="{B2EBECEE-7980-45B9-BED5-D55E620AB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874948"/>
            <a:ext cx="1618846" cy="774788"/>
          </a:xfrm>
          <a:prstGeom prst="rect">
            <a:avLst/>
          </a:prstGeom>
        </p:spPr>
      </p:pic>
      <p:sp>
        <p:nvSpPr>
          <p:cNvPr id="3" name="Rettangolo 2"/>
          <p:cNvSpPr/>
          <p:nvPr/>
        </p:nvSpPr>
        <p:spPr>
          <a:xfrm>
            <a:off x="914401" y="4439477"/>
            <a:ext cx="8873302" cy="1477328"/>
          </a:xfrm>
          <a:prstGeom prst="rect">
            <a:avLst/>
          </a:prstGeom>
        </p:spPr>
        <p:txBody>
          <a:bodyPr wrap="square">
            <a:spAutoFit/>
          </a:bodyPr>
          <a:lstStyle/>
          <a:p>
            <a:r>
              <a:rPr lang="it-IT" sz="1000" b="1" dirty="0">
                <a:latin typeface="Courier New" panose="02070309020205020404" pitchFamily="49" charset="0"/>
              </a:rPr>
              <a:t>Erasmus project “Sport </a:t>
            </a:r>
            <a:r>
              <a:rPr lang="it-IT" sz="1000" b="1" dirty="0" err="1">
                <a:latin typeface="Courier New" panose="02070309020205020404" pitchFamily="49" charset="0"/>
              </a:rPr>
              <a:t>identity</a:t>
            </a:r>
            <a:r>
              <a:rPr lang="it-IT" sz="1000" b="1" dirty="0">
                <a:latin typeface="Courier New" panose="02070309020205020404" pitchFamily="49" charset="0"/>
              </a:rPr>
              <a:t>” Coordinator:</a:t>
            </a:r>
            <a:endParaRPr lang="it-IT" sz="1000" b="1" dirty="0">
              <a:latin typeface="Arial" panose="020B0604020202020204" pitchFamily="34" charset="0"/>
            </a:endParaRPr>
          </a:p>
          <a:p>
            <a:r>
              <a:rPr lang="it-IT" sz="1000" i="1" dirty="0">
                <a:latin typeface="Courier New" panose="02070309020205020404" pitchFamily="49" charset="0"/>
              </a:rPr>
              <a:t>-Jean Raymond Marquez, CREPS IDF </a:t>
            </a:r>
            <a:r>
              <a:rPr lang="it-IT" sz="1000" i="1">
                <a:latin typeface="Courier New" panose="02070309020205020404" pitchFamily="49" charset="0"/>
              </a:rPr>
              <a:t>Vice </a:t>
            </a:r>
            <a:r>
              <a:rPr lang="it-IT" sz="1000" i="1" smtClean="0">
                <a:latin typeface="Courier New" panose="02070309020205020404" pitchFamily="49" charset="0"/>
              </a:rPr>
              <a:t>Director 2015/2020</a:t>
            </a:r>
            <a:endParaRPr lang="it-IT" sz="1000" i="1" dirty="0">
              <a:latin typeface="Arial" panose="020B0604020202020204" pitchFamily="34" charset="0"/>
            </a:endParaRPr>
          </a:p>
          <a:p>
            <a:r>
              <a:rPr lang="it-IT" sz="1000" i="1" dirty="0">
                <a:latin typeface="Courier New" panose="02070309020205020404" pitchFamily="49" charset="0"/>
              </a:rPr>
              <a:t>-Bernard </a:t>
            </a:r>
            <a:r>
              <a:rPr lang="it-IT" sz="1000" i="1" dirty="0" err="1">
                <a:latin typeface="Courier New" panose="02070309020205020404" pitchFamily="49" charset="0"/>
              </a:rPr>
              <a:t>Bronchart</a:t>
            </a:r>
            <a:r>
              <a:rPr lang="it-IT" sz="1000" i="1" dirty="0">
                <a:latin typeface="Courier New" panose="02070309020205020404" pitchFamily="49" charset="0"/>
              </a:rPr>
              <a:t>, </a:t>
            </a:r>
            <a:r>
              <a:rPr lang="en-US" sz="1000" i="1" dirty="0">
                <a:latin typeface="Courier New" panose="02070309020205020404" pitchFamily="49" charset="0"/>
              </a:rPr>
              <a:t>Doc of education sciences, youth and sports inspector, manager of the training project, consultant for citizenship </a:t>
            </a:r>
            <a:r>
              <a:rPr lang="it-IT" sz="1000" i="1" dirty="0">
                <a:latin typeface="Courier New" panose="02070309020205020404" pitchFamily="49" charset="0"/>
              </a:rPr>
              <a:t>CREPS IDF </a:t>
            </a:r>
            <a:endParaRPr lang="it-IT" sz="1000" i="1" dirty="0">
              <a:latin typeface="Arial" panose="020B0604020202020204" pitchFamily="34" charset="0"/>
            </a:endParaRPr>
          </a:p>
          <a:p>
            <a:r>
              <a:rPr lang="it-IT" sz="1000" i="1" dirty="0">
                <a:latin typeface="Courier New" panose="02070309020205020404" pitchFamily="49" charset="0"/>
              </a:rPr>
              <a:t>-Jean-Pierre HALTER, Doc in </a:t>
            </a:r>
            <a:r>
              <a:rPr lang="it-IT" sz="1000" i="1" dirty="0" err="1">
                <a:latin typeface="Courier New" panose="02070309020205020404" pitchFamily="49" charset="0"/>
              </a:rPr>
              <a:t>Sociology</a:t>
            </a:r>
            <a:endParaRPr lang="it-IT" sz="1000" i="1" dirty="0">
              <a:latin typeface="Courier New" panose="02070309020205020404" pitchFamily="49" charset="0"/>
            </a:endParaRPr>
          </a:p>
          <a:p>
            <a:endParaRPr lang="it-IT" sz="1000" i="1" dirty="0">
              <a:latin typeface="Arial" panose="020B0604020202020204" pitchFamily="34" charset="0"/>
            </a:endParaRPr>
          </a:p>
          <a:p>
            <a:r>
              <a:rPr lang="it-IT" sz="1000" b="1" dirty="0">
                <a:latin typeface="Courier New" panose="02070309020205020404" pitchFamily="49" charset="0"/>
              </a:rPr>
              <a:t>Director:</a:t>
            </a:r>
            <a:endParaRPr lang="it-IT" sz="1000" b="1" dirty="0">
              <a:latin typeface="Arial" panose="020B0604020202020204" pitchFamily="34" charset="0"/>
            </a:endParaRPr>
          </a:p>
          <a:p>
            <a:r>
              <a:rPr lang="it-IT" sz="1000" i="1" dirty="0">
                <a:latin typeface="Courier New" panose="02070309020205020404" pitchFamily="49" charset="0"/>
              </a:rPr>
              <a:t>-Renato MARINO  Motor Science </a:t>
            </a:r>
            <a:r>
              <a:rPr lang="it-IT" sz="1000" i="1" dirty="0" err="1">
                <a:latin typeface="Courier New" panose="02070309020205020404" pitchFamily="49" charset="0"/>
              </a:rPr>
              <a:t>Teacher</a:t>
            </a:r>
            <a:r>
              <a:rPr lang="it-IT" sz="1000" i="1" dirty="0">
                <a:latin typeface="Courier New" panose="02070309020205020404" pitchFamily="49" charset="0"/>
              </a:rPr>
              <a:t> – CSI School for coaches Trainer</a:t>
            </a:r>
          </a:p>
          <a:p>
            <a:r>
              <a:rPr lang="it-IT" sz="1000" i="1" dirty="0">
                <a:latin typeface="Courier New" panose="02070309020205020404" pitchFamily="49" charset="0"/>
              </a:rPr>
              <a:t>-Giuseppe BASSO SUISM Università di Torino Professor – CSI School of coaches Manager</a:t>
            </a:r>
            <a:endParaRPr lang="it-IT" sz="1000" b="0" i="1" dirty="0">
              <a:effectLst/>
              <a:latin typeface="Arial" panose="020B0604020202020204" pitchFamily="34" charset="0"/>
            </a:endParaRPr>
          </a:p>
        </p:txBody>
      </p:sp>
    </p:spTree>
    <p:extLst>
      <p:ext uri="{BB962C8B-B14F-4D97-AF65-F5344CB8AC3E}">
        <p14:creationId xmlns:p14="http://schemas.microsoft.com/office/powerpoint/2010/main" val="1367998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9495" y="345089"/>
            <a:ext cx="6163466" cy="731521"/>
          </a:xfrm>
        </p:spPr>
        <p:txBody>
          <a:bodyPr>
            <a:normAutofit/>
          </a:bodyPr>
          <a:lstStyle/>
          <a:p>
            <a:r>
              <a:rPr lang="fr-FR" sz="2000" b="1" dirty="0"/>
              <a:t>LE SOCLE DE LA CITOYENNETÉ SPORTIVE </a:t>
            </a:r>
            <a:endParaRPr lang="it-IT" sz="2000"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4" name="Immagine 3">
            <a:extLst>
              <a:ext uri="{FF2B5EF4-FFF2-40B4-BE49-F238E27FC236}">
                <a16:creationId xmlns:a16="http://schemas.microsoft.com/office/drawing/2014/main" id="{2673C62F-133E-4A42-B5CE-265A47BA0C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pic>
        <p:nvPicPr>
          <p:cNvPr id="5" name="Picture 2">
            <a:extLst>
              <a:ext uri="{FF2B5EF4-FFF2-40B4-BE49-F238E27FC236}">
                <a16:creationId xmlns:a16="http://schemas.microsoft.com/office/drawing/2014/main" id="{B2D1EE32-0BC2-44BD-97ED-E397FE0D9350}"/>
              </a:ext>
            </a:extLst>
          </p:cNvPr>
          <p:cNvPicPr>
            <a:picLocks noChangeAspect="1" noChangeArrowheads="1"/>
          </p:cNvPicPr>
          <p:nvPr/>
        </p:nvPicPr>
        <p:blipFill>
          <a:blip r:embed="rId9"/>
          <a:srcRect/>
          <a:stretch>
            <a:fillRect/>
          </a:stretch>
        </p:blipFill>
        <p:spPr bwMode="auto">
          <a:xfrm>
            <a:off x="7303528" y="1662915"/>
            <a:ext cx="4047441" cy="3556061"/>
          </a:xfrm>
          <a:prstGeom prst="rect">
            <a:avLst/>
          </a:prstGeom>
          <a:noFill/>
          <a:ln w="9525">
            <a:noFill/>
            <a:miter lim="800000"/>
            <a:headEnd/>
            <a:tailEnd/>
          </a:ln>
          <a:effectLst/>
        </p:spPr>
      </p:pic>
      <p:sp>
        <p:nvSpPr>
          <p:cNvPr id="6" name="Segnaposto contenuto 5"/>
          <p:cNvSpPr>
            <a:spLocks noGrp="1"/>
          </p:cNvSpPr>
          <p:nvPr>
            <p:ph idx="1"/>
          </p:nvPr>
        </p:nvSpPr>
        <p:spPr>
          <a:xfrm>
            <a:off x="477420" y="1250663"/>
            <a:ext cx="6163466" cy="4050792"/>
          </a:xfrm>
        </p:spPr>
        <p:txBody>
          <a:bodyPr/>
          <a:lstStyle/>
          <a:p>
            <a:r>
              <a:rPr lang="fr-FR" dirty="0"/>
              <a:t>Cette approche de l’apprentissage de l’esprit sportif et du fair-play permet d’ouvrir les enseignements sportifs sur des collaborations et challenges sportifs beaucoup plus larges que ceux qui reposent sur la performance à tout prix. Dans les situations sportives, les valeurs sportives qui s’expriment à travers le fair-play et l’esprit sportif qui transcendent, les valeurs de civisme, civilité et solidarité. En effet, il est donné de constater que les comportements sportifs aboutis permettent de se dépasser dans le don de soi et la solidarité envers les autres. Cet état d’esprit est le socle d’engagements citoyens plus profonds. </a:t>
            </a:r>
            <a:endParaRPr lang="it-IT" dirty="0"/>
          </a:p>
          <a:p>
            <a:endParaRPr lang="it-IT" dirty="0"/>
          </a:p>
        </p:txBody>
      </p:sp>
    </p:spTree>
    <p:extLst>
      <p:ext uri="{BB962C8B-B14F-4D97-AF65-F5344CB8AC3E}">
        <p14:creationId xmlns:p14="http://schemas.microsoft.com/office/powerpoint/2010/main" val="334267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738545"/>
            <a:ext cx="9144000" cy="389415"/>
          </a:xfrm>
        </p:spPr>
        <p:txBody>
          <a:bodyPr>
            <a:normAutofit fontScale="90000"/>
          </a:bodyPr>
          <a:lstStyle/>
          <a:p>
            <a:r>
              <a:rPr lang="fr-FR" sz="2400" b="1" dirty="0"/>
              <a:t>CONSÉQUENCES PÉDAGOGIQUES</a:t>
            </a:r>
            <a:r>
              <a:rPr lang="fr-FR" dirty="0"/>
              <a:t> </a:t>
            </a:r>
            <a:endParaRPr lang="it-IT" dirty="0"/>
          </a:p>
        </p:txBody>
      </p:sp>
      <p:sp>
        <p:nvSpPr>
          <p:cNvPr id="3" name="Sottotitolo 2"/>
          <p:cNvSpPr>
            <a:spLocks noGrp="1"/>
          </p:cNvSpPr>
          <p:nvPr>
            <p:ph type="subTitle" idx="1"/>
          </p:nvPr>
        </p:nvSpPr>
        <p:spPr>
          <a:xfrm>
            <a:off x="1092715" y="1614365"/>
            <a:ext cx="9144000" cy="2466316"/>
          </a:xfrm>
        </p:spPr>
        <p:txBody>
          <a:bodyPr>
            <a:normAutofit lnSpcReduction="10000"/>
          </a:bodyPr>
          <a:lstStyle/>
          <a:p>
            <a:r>
              <a:rPr lang="fr-FR" dirty="0" smtClean="0"/>
              <a:t>Mise en place </a:t>
            </a:r>
            <a:r>
              <a:rPr lang="fr-FR" dirty="0"/>
              <a:t>d’un </a:t>
            </a:r>
            <a:r>
              <a:rPr lang="fr-FR" dirty="0" smtClean="0"/>
              <a:t>espace sportif communautaire</a:t>
            </a:r>
            <a:endParaRPr lang="fr-FR" dirty="0"/>
          </a:p>
          <a:p>
            <a:pPr algn="l"/>
            <a:endParaRPr lang="fr-FR" dirty="0" smtClean="0"/>
          </a:p>
          <a:p>
            <a:pPr algn="l"/>
            <a:r>
              <a:rPr lang="fr-FR" dirty="0" smtClean="0"/>
              <a:t>Affirmation de l’engagement </a:t>
            </a:r>
            <a:r>
              <a:rPr lang="fr-FR" dirty="0"/>
              <a:t>professionnel </a:t>
            </a:r>
            <a:r>
              <a:rPr lang="fr-FR" dirty="0" smtClean="0"/>
              <a:t>de l’éducateur </a:t>
            </a:r>
            <a:endParaRPr lang="fr-FR" dirty="0"/>
          </a:p>
          <a:p>
            <a:pPr algn="l"/>
            <a:endParaRPr lang="fr-FR" dirty="0"/>
          </a:p>
          <a:p>
            <a:pPr algn="l"/>
            <a:r>
              <a:rPr lang="fr-FR" dirty="0" smtClean="0"/>
              <a:t>Mise en œuvre d’un </a:t>
            </a:r>
            <a:r>
              <a:rPr lang="fr-FR" dirty="0"/>
              <a:t>protocole sport-citoyen  </a:t>
            </a:r>
            <a:r>
              <a:rPr lang="fr-FR" dirty="0" smtClean="0"/>
              <a:t>répondant aux </a:t>
            </a:r>
            <a:r>
              <a:rPr lang="fr-FR" dirty="0"/>
              <a:t>principes de l'éducation non formelle. </a:t>
            </a: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4" name="Immagine 3">
            <a:extLst>
              <a:ext uri="{FF2B5EF4-FFF2-40B4-BE49-F238E27FC236}">
                <a16:creationId xmlns:a16="http://schemas.microsoft.com/office/drawing/2014/main" id="{E831ACEF-DAEB-43C4-B0F5-2BAF9D38FF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134575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Rettangolo 14"/>
          <p:cNvSpPr/>
          <p:nvPr/>
        </p:nvSpPr>
        <p:spPr>
          <a:xfrm>
            <a:off x="1148244" y="1477372"/>
            <a:ext cx="10356882" cy="3539430"/>
          </a:xfrm>
          <a:prstGeom prst="rect">
            <a:avLst/>
          </a:prstGeom>
        </p:spPr>
        <p:txBody>
          <a:bodyPr wrap="square">
            <a:spAutoFit/>
          </a:bodyPr>
          <a:lstStyle/>
          <a:p>
            <a:pPr algn="just"/>
            <a:r>
              <a:rPr lang="fr-FR" sz="1600" dirty="0"/>
              <a:t>L’éducation non formelle telle que définie ci-après, constitue une porte d’entrée vers l’émancipation sur des modalités pédagogiques interactives et réflexives qui favorisent l’expression d’une citoyenneté active. </a:t>
            </a:r>
          </a:p>
          <a:p>
            <a:pPr algn="just"/>
            <a:endParaRPr lang="fr-FR" sz="1600" u="sng" dirty="0"/>
          </a:p>
          <a:p>
            <a:pPr algn="just"/>
            <a:endParaRPr lang="fr-FR" sz="1600" u="sng" dirty="0"/>
          </a:p>
          <a:p>
            <a:pPr algn="just"/>
            <a:r>
              <a:rPr lang="fr-FR" sz="1600" u="sng" dirty="0"/>
              <a:t>Les 8 caractéristiques principales de l’éducation non formelle :</a:t>
            </a:r>
          </a:p>
          <a:p>
            <a:pPr algn="just"/>
            <a:endParaRPr lang="fr-FR" sz="1600" u="sng" dirty="0"/>
          </a:p>
          <a:p>
            <a:pPr algn="just"/>
            <a:r>
              <a:rPr lang="fr-FR" sz="1600" b="1" dirty="0">
                <a:solidFill>
                  <a:srgbClr val="000000"/>
                </a:solidFill>
                <a:effectLst/>
                <a:ea typeface="Calibri" panose="020F0502020204030204" pitchFamily="34" charset="0"/>
                <a:cs typeface="Times New Roman" panose="02020603050405020304" pitchFamily="18" charset="0"/>
              </a:rPr>
              <a:t>(CA) centrée sur l'apprenant </a:t>
            </a:r>
            <a:r>
              <a:rPr lang="fr-FR" sz="1600" dirty="0">
                <a:solidFill>
                  <a:srgbClr val="000000"/>
                </a:solidFill>
                <a:ea typeface="Calibri" panose="020F0502020204030204" pitchFamily="34" charset="0"/>
                <a:cs typeface="Times New Roman" panose="02020603050405020304" pitchFamily="18" charset="0"/>
              </a:rPr>
              <a:t>:</a:t>
            </a:r>
          </a:p>
          <a:p>
            <a:pPr algn="just"/>
            <a:r>
              <a:rPr lang="fr-FR" sz="1600" dirty="0">
                <a:solidFill>
                  <a:srgbClr val="000000"/>
                </a:solidFill>
                <a:effectLst/>
                <a:ea typeface="Calibri" panose="020F0502020204030204" pitchFamily="34" charset="0"/>
                <a:cs typeface="Times New Roman" panose="02020603050405020304" pitchFamily="18" charset="0"/>
              </a:rPr>
              <a:t> </a:t>
            </a:r>
            <a:r>
              <a:rPr lang="fr-FR" sz="1600" b="1" dirty="0"/>
              <a:t>(AF) </a:t>
            </a:r>
            <a:r>
              <a:rPr lang="fr-FR" sz="1600" b="1" dirty="0" smtClean="0"/>
              <a:t>apprendre </a:t>
            </a:r>
            <a:r>
              <a:rPr lang="fr-FR" sz="1600" b="1" dirty="0"/>
              <a:t>en faisant</a:t>
            </a:r>
            <a:endParaRPr lang="fr-FR" sz="1600" dirty="0"/>
          </a:p>
          <a:p>
            <a:pPr algn="just"/>
            <a:r>
              <a:rPr lang="fr-FR" sz="1600" b="1" dirty="0"/>
              <a:t>(S) </a:t>
            </a:r>
            <a:r>
              <a:rPr lang="fr-FR" sz="1600" b="1" dirty="0" smtClean="0"/>
              <a:t>La </a:t>
            </a:r>
            <a:r>
              <a:rPr lang="fr-FR" sz="1600" b="1" dirty="0"/>
              <a:t>Solidarité</a:t>
            </a:r>
          </a:p>
          <a:p>
            <a:pPr algn="just"/>
            <a:r>
              <a:rPr lang="fr-FR" sz="1600" b="1" dirty="0"/>
              <a:t>(PPVR)</a:t>
            </a:r>
            <a:r>
              <a:rPr lang="it-IT" sz="1600" b="1" dirty="0"/>
              <a:t> </a:t>
            </a:r>
            <a:r>
              <a:rPr lang="fr-FR" sz="1600" b="1" dirty="0"/>
              <a:t>La proximité avec les préoccupations de la vie réelle</a:t>
            </a:r>
            <a:r>
              <a:rPr lang="fr-FR" sz="1600" dirty="0"/>
              <a:t>.</a:t>
            </a:r>
          </a:p>
          <a:p>
            <a:pPr algn="just"/>
            <a:r>
              <a:rPr lang="fr-FR" sz="1600" b="1" dirty="0"/>
              <a:t>(PDD) La prise de </a:t>
            </a:r>
            <a:r>
              <a:rPr lang="fr-FR" sz="1600" b="1" dirty="0" smtClean="0"/>
              <a:t>décision </a:t>
            </a:r>
            <a:r>
              <a:rPr lang="fr-FR" sz="1600" b="1" dirty="0"/>
              <a:t>démocratique </a:t>
            </a:r>
          </a:p>
          <a:p>
            <a:pPr algn="just"/>
            <a:r>
              <a:rPr lang="fr-FR" sz="1600" b="1" dirty="0"/>
              <a:t>(AA) L’Auto-évaluation</a:t>
            </a:r>
            <a:endParaRPr lang="fr-FR" sz="1600" dirty="0"/>
          </a:p>
          <a:p>
            <a:pPr algn="just"/>
            <a:r>
              <a:rPr lang="fr-FR" sz="1600" b="1" dirty="0"/>
              <a:t>(VTA) La variété de techniques d'apprentissage</a:t>
            </a:r>
            <a:endParaRPr lang="fr-FR" sz="1600" dirty="0"/>
          </a:p>
          <a:p>
            <a:pPr algn="just"/>
            <a:r>
              <a:rPr lang="fr-FR" sz="1600" dirty="0"/>
              <a:t>l'</a:t>
            </a:r>
            <a:r>
              <a:rPr lang="fr-FR" sz="1600" b="1" dirty="0"/>
              <a:t>(PF) </a:t>
            </a:r>
            <a:r>
              <a:rPr lang="fr-FR" sz="1600" b="1" dirty="0" smtClean="0"/>
              <a:t>Un programme flexible</a:t>
            </a:r>
            <a:r>
              <a:rPr lang="fr-FR" sz="1600" dirty="0"/>
              <a:t>.</a:t>
            </a:r>
            <a:endParaRPr lang="it-IT" sz="1600" b="1" dirty="0"/>
          </a:p>
        </p:txBody>
      </p:sp>
      <p:sp>
        <p:nvSpPr>
          <p:cNvPr id="2" name="Titolo 1">
            <a:extLst>
              <a:ext uri="{FF2B5EF4-FFF2-40B4-BE49-F238E27FC236}">
                <a16:creationId xmlns:a16="http://schemas.microsoft.com/office/drawing/2014/main" id="{90639CA7-17B4-4B0E-96C2-C4874ADD2329}"/>
              </a:ext>
            </a:extLst>
          </p:cNvPr>
          <p:cNvSpPr>
            <a:spLocks noGrp="1"/>
          </p:cNvSpPr>
          <p:nvPr>
            <p:ph type="title"/>
          </p:nvPr>
        </p:nvSpPr>
        <p:spPr>
          <a:xfrm>
            <a:off x="1148244" y="883888"/>
            <a:ext cx="9714426" cy="448320"/>
          </a:xfrm>
        </p:spPr>
        <p:txBody>
          <a:bodyPr>
            <a:noAutofit/>
          </a:bodyPr>
          <a:lstStyle/>
          <a:p>
            <a:r>
              <a:rPr lang="it-IT" sz="2200" dirty="0" err="1"/>
              <a:t>Principes</a:t>
            </a:r>
            <a:r>
              <a:rPr lang="it-IT" sz="2200" dirty="0"/>
              <a:t> de l’</a:t>
            </a:r>
            <a:r>
              <a:rPr lang="it-IT" sz="2200" dirty="0" err="1"/>
              <a:t>education</a:t>
            </a:r>
            <a:r>
              <a:rPr lang="it-IT" sz="2200" dirty="0"/>
              <a:t> non formelle</a:t>
            </a:r>
            <a:br>
              <a:rPr lang="it-IT" sz="2200" dirty="0"/>
            </a:br>
            <a:endParaRPr lang="it-IT" sz="2200" dirty="0"/>
          </a:p>
        </p:txBody>
      </p:sp>
      <p:pic>
        <p:nvPicPr>
          <p:cNvPr id="4" name="Immagine 3">
            <a:extLst>
              <a:ext uri="{FF2B5EF4-FFF2-40B4-BE49-F238E27FC236}">
                <a16:creationId xmlns:a16="http://schemas.microsoft.com/office/drawing/2014/main" id="{96F61B01-F874-4E58-A9BB-9BBC8E79D1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57553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Rettangolo 14"/>
          <p:cNvSpPr/>
          <p:nvPr/>
        </p:nvSpPr>
        <p:spPr>
          <a:xfrm>
            <a:off x="542937" y="818197"/>
            <a:ext cx="10356882" cy="5262979"/>
          </a:xfrm>
          <a:prstGeom prst="rect">
            <a:avLst/>
          </a:prstGeom>
        </p:spPr>
        <p:txBody>
          <a:bodyPr wrap="square">
            <a:spAutoFit/>
          </a:bodyPr>
          <a:lstStyle/>
          <a:p>
            <a:pPr algn="just"/>
            <a:r>
              <a:rPr lang="fr-FR" sz="1600" b="1" dirty="0">
                <a:solidFill>
                  <a:srgbClr val="000000"/>
                </a:solidFill>
                <a:effectLst/>
                <a:ea typeface="Calibri" panose="020F0502020204030204" pitchFamily="34" charset="0"/>
                <a:cs typeface="Times New Roman" panose="02020603050405020304" pitchFamily="18" charset="0"/>
              </a:rPr>
              <a:t>(CA) centrée sur l'apprenant </a:t>
            </a:r>
            <a:r>
              <a:rPr lang="fr-FR" sz="1600" dirty="0">
                <a:solidFill>
                  <a:srgbClr val="000000"/>
                </a:solidFill>
                <a:ea typeface="Calibri" panose="020F0502020204030204" pitchFamily="34" charset="0"/>
                <a:cs typeface="Times New Roman" panose="02020603050405020304" pitchFamily="18" charset="0"/>
              </a:rPr>
              <a:t>:</a:t>
            </a:r>
            <a:r>
              <a:rPr lang="fr-FR" sz="1600" dirty="0"/>
              <a:t>l'apprenant est au centre de la procédure d'apprentissage. Le point de vue des apprenants doit être entendu et considéré et les méthodologies de base doivent être poursuivies. Les objectifs, la stratégie organisée, le processus d'apprentissage prévu et les méthodes d'évaluation sont exprimés de la même manière à ce que les apprenants les connaissent et les approuvent. La procédure d'apprentissage doit répondre aux besoins individuels et à la valorisation des apprenants. </a:t>
            </a:r>
            <a:endParaRPr lang="it-IT" sz="1600" dirty="0"/>
          </a:p>
          <a:p>
            <a:pPr algn="just"/>
            <a:r>
              <a:rPr lang="fr-FR" sz="1600" b="1" dirty="0"/>
              <a:t>(AF) Il s’agit d’apprendre en faisant </a:t>
            </a:r>
            <a:r>
              <a:rPr lang="fr-FR" sz="1600" dirty="0"/>
              <a:t>dans l'éducation non formelle, l'attention se porte sur la pratique concrète et non sur l'hypothèse d'apprentissage. L'apprentissage provient de ce que font les élèves l'enseignant se situe comme un accompagnateur. L'apprentissage par la pratique soutient l'engagement dynamique, fait progresser l'inspiration, l’autonomie, le devoir, la liberté et crée de l'imagination et des compétences en matière de pensée critique.  Cette procédure d'apprentissage offre aux participants, en particulier aux adultes, la possibilité de percevoir comment les sources d'informations pédagogiques sont identifiées avec l'application pratique dans existence quotidienne. L'apprentissage expérientiel constitue une approche idéale pour atteindre cet objectif.</a:t>
            </a:r>
            <a:endParaRPr lang="fr-FR" sz="1600" b="1" dirty="0"/>
          </a:p>
          <a:p>
            <a:pPr algn="just"/>
            <a:r>
              <a:rPr lang="fr-FR" sz="1600" b="1" dirty="0"/>
              <a:t>(S) La notion de </a:t>
            </a:r>
            <a:r>
              <a:rPr lang="fr-FR" sz="1600" b="1" dirty="0" smtClean="0"/>
              <a:t>Solidarité </a:t>
            </a:r>
            <a:r>
              <a:rPr lang="fr-FR" sz="1600" dirty="0" smtClean="0"/>
              <a:t> </a:t>
            </a:r>
            <a:r>
              <a:rPr lang="fr-FR" sz="1600" dirty="0"/>
              <a:t>fondée sur la coopération et les processus de groupes dynamiques. Au cours du processus d'apprentissage, les besoins et objectifs d'apprentissage sont identifiés et convenus entre l'éducateur et l'éduqué. Un environnement collaboratif est la pierre angulaire de l'éducation non formelle. Une relation positive, confiante et bienveillante doit être établie non seulement entre les apprenants et les éducateurs, mais aussi entre les pairs. Cela implique des relations d'apprentissage symétriques caractérisées par la coopération, le respect, la confiance, l'appréciation, l'équité et l'égalité dans lesquelles les apprenants apprennent des éducateurs et les uns des autres.</a:t>
            </a:r>
            <a:endParaRPr lang="it-IT" sz="1600" dirty="0"/>
          </a:p>
          <a:p>
            <a:pPr algn="just"/>
            <a:endParaRPr lang="fr-FR" sz="1600" b="1" dirty="0"/>
          </a:p>
        </p:txBody>
      </p:sp>
      <p:sp>
        <p:nvSpPr>
          <p:cNvPr id="2" name="Titolo 1">
            <a:extLst>
              <a:ext uri="{FF2B5EF4-FFF2-40B4-BE49-F238E27FC236}">
                <a16:creationId xmlns:a16="http://schemas.microsoft.com/office/drawing/2014/main" id="{90639CA7-17B4-4B0E-96C2-C4874ADD2329}"/>
              </a:ext>
            </a:extLst>
          </p:cNvPr>
          <p:cNvSpPr>
            <a:spLocks noGrp="1"/>
          </p:cNvSpPr>
          <p:nvPr>
            <p:ph type="title"/>
          </p:nvPr>
        </p:nvSpPr>
        <p:spPr>
          <a:xfrm>
            <a:off x="2305050" y="175413"/>
            <a:ext cx="9714426" cy="448320"/>
          </a:xfrm>
        </p:spPr>
        <p:txBody>
          <a:bodyPr>
            <a:noAutofit/>
          </a:bodyPr>
          <a:lstStyle/>
          <a:p>
            <a:r>
              <a:rPr lang="it-IT" sz="2200" dirty="0"/>
              <a:t/>
            </a:r>
            <a:br>
              <a:rPr lang="it-IT" sz="2200" dirty="0"/>
            </a:br>
            <a:r>
              <a:rPr lang="fr-FR" sz="2400" u="sng" dirty="0"/>
              <a:t>Les 8 caractéristiques principales de l’éducation non formelle</a:t>
            </a:r>
            <a:endParaRPr lang="it-IT" sz="2200" dirty="0"/>
          </a:p>
        </p:txBody>
      </p:sp>
      <p:pic>
        <p:nvPicPr>
          <p:cNvPr id="4" name="Immagine 3">
            <a:extLst>
              <a:ext uri="{FF2B5EF4-FFF2-40B4-BE49-F238E27FC236}">
                <a16:creationId xmlns:a16="http://schemas.microsoft.com/office/drawing/2014/main" id="{96F61B01-F874-4E58-A9BB-9BBC8E79D1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86868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Rettangolo 14"/>
          <p:cNvSpPr/>
          <p:nvPr/>
        </p:nvSpPr>
        <p:spPr>
          <a:xfrm>
            <a:off x="948055" y="1511421"/>
            <a:ext cx="10356882" cy="3293209"/>
          </a:xfrm>
          <a:prstGeom prst="rect">
            <a:avLst/>
          </a:prstGeom>
        </p:spPr>
        <p:txBody>
          <a:bodyPr wrap="square">
            <a:spAutoFit/>
          </a:bodyPr>
          <a:lstStyle/>
          <a:p>
            <a:pPr algn="just"/>
            <a:r>
              <a:rPr lang="fr-FR" sz="1600" b="1" dirty="0"/>
              <a:t>(PPVR)</a:t>
            </a:r>
            <a:r>
              <a:rPr lang="it-IT" sz="1600" b="1" dirty="0"/>
              <a:t> </a:t>
            </a:r>
            <a:r>
              <a:rPr lang="fr-FR" sz="1600" b="1" dirty="0"/>
              <a:t>La proximité avec les préoccupations de la vie réelle </a:t>
            </a:r>
            <a:r>
              <a:rPr lang="fr-FR" sz="1600" dirty="0"/>
              <a:t>est essentielle, les exercices éducatifs non formels sont en phase avec les préoccupations réelles des élèves. L'ensemble du processus éducatif doit amener les apprenants à voir clairement comment l'apprentissage leur sera bénéfique à la fois socialement et de manière experte. Les thèmes, contenus et objectifs d'apprentissage doivent être fondés sur les besoins de l’apprenant.</a:t>
            </a:r>
            <a:endParaRPr lang="it-IT" sz="1600" dirty="0"/>
          </a:p>
          <a:p>
            <a:pPr algn="just"/>
            <a:r>
              <a:rPr lang="fr-FR" sz="1600" dirty="0"/>
              <a:t>.</a:t>
            </a:r>
          </a:p>
          <a:p>
            <a:pPr algn="just"/>
            <a:r>
              <a:rPr lang="fr-FR" sz="1600" b="1" dirty="0"/>
              <a:t>(PDD) La prise de </a:t>
            </a:r>
            <a:r>
              <a:rPr lang="fr-FR" sz="1600" b="1" dirty="0" smtClean="0"/>
              <a:t>décision démocratique </a:t>
            </a:r>
            <a:r>
              <a:rPr lang="fr-FR" sz="1600" dirty="0" smtClean="0"/>
              <a:t>est inscrite dans le protocole pédagogique. </a:t>
            </a:r>
            <a:endParaRPr lang="it-IT" sz="1600" dirty="0"/>
          </a:p>
          <a:p>
            <a:pPr algn="just"/>
            <a:endParaRPr lang="fr-FR" sz="1600" b="1" dirty="0"/>
          </a:p>
          <a:p>
            <a:pPr algn="just"/>
            <a:r>
              <a:rPr lang="fr-FR" sz="1600" b="1" dirty="0"/>
              <a:t>(AA) </a:t>
            </a:r>
            <a:r>
              <a:rPr lang="fr-FR" sz="1600" b="1" dirty="0" smtClean="0"/>
              <a:t>L’Auto-évaluation </a:t>
            </a:r>
            <a:r>
              <a:rPr lang="fr-FR" sz="1600" dirty="0" smtClean="0"/>
              <a:t>permet </a:t>
            </a:r>
            <a:r>
              <a:rPr lang="fr-FR" sz="1600" dirty="0"/>
              <a:t>la prise de </a:t>
            </a:r>
            <a:r>
              <a:rPr lang="fr-FR" sz="1600" dirty="0" smtClean="0"/>
              <a:t>conscience</a:t>
            </a:r>
            <a:r>
              <a:rPr lang="fr-FR" sz="1600" dirty="0"/>
              <a:t> </a:t>
            </a:r>
            <a:r>
              <a:rPr lang="fr-FR" sz="1600" dirty="0" smtClean="0"/>
              <a:t>par l’expérimentation des </a:t>
            </a:r>
            <a:r>
              <a:rPr lang="fr-FR" sz="1600" dirty="0"/>
              <a:t>connaissances </a:t>
            </a:r>
            <a:r>
              <a:rPr lang="fr-FR" sz="1600" dirty="0" smtClean="0"/>
              <a:t>et la  </a:t>
            </a:r>
            <a:r>
              <a:rPr lang="fr-FR" sz="1600" dirty="0" err="1" smtClean="0"/>
              <a:t>réfléxion</a:t>
            </a:r>
            <a:r>
              <a:rPr lang="fr-FR" sz="1600" dirty="0" smtClean="0"/>
              <a:t>. </a:t>
            </a:r>
            <a:r>
              <a:rPr lang="fr-FR" sz="1600" dirty="0"/>
              <a:t>L'évaluation du travail des participants doit être effectuée de manière juste et égale. La rétroaction des apprenants est utilisée comme un outil d'apprentissage et de </a:t>
            </a:r>
            <a:r>
              <a:rPr lang="fr-FR" sz="1600" dirty="0" smtClean="0"/>
              <a:t>progression.</a:t>
            </a:r>
            <a:endParaRPr lang="it-IT" sz="1600" dirty="0"/>
          </a:p>
          <a:p>
            <a:pPr algn="just"/>
            <a:endParaRPr lang="fr-FR" sz="1600" dirty="0"/>
          </a:p>
          <a:p>
            <a:pPr algn="just"/>
            <a:endParaRPr lang="fr-FR" sz="1600" dirty="0"/>
          </a:p>
        </p:txBody>
      </p:sp>
      <p:sp>
        <p:nvSpPr>
          <p:cNvPr id="2" name="Titolo 1">
            <a:extLst>
              <a:ext uri="{FF2B5EF4-FFF2-40B4-BE49-F238E27FC236}">
                <a16:creationId xmlns:a16="http://schemas.microsoft.com/office/drawing/2014/main" id="{90639CA7-17B4-4B0E-96C2-C4874ADD2329}"/>
              </a:ext>
            </a:extLst>
          </p:cNvPr>
          <p:cNvSpPr>
            <a:spLocks noGrp="1"/>
          </p:cNvSpPr>
          <p:nvPr>
            <p:ph type="title"/>
          </p:nvPr>
        </p:nvSpPr>
        <p:spPr>
          <a:xfrm>
            <a:off x="2599495" y="510294"/>
            <a:ext cx="9714426" cy="448320"/>
          </a:xfrm>
        </p:spPr>
        <p:txBody>
          <a:bodyPr>
            <a:noAutofit/>
          </a:bodyPr>
          <a:lstStyle/>
          <a:p>
            <a:r>
              <a:rPr lang="it-IT" sz="2200" dirty="0"/>
              <a:t/>
            </a:r>
            <a:br>
              <a:rPr lang="it-IT" sz="2200" dirty="0"/>
            </a:br>
            <a:r>
              <a:rPr lang="fr-FR" sz="2400" u="sng" dirty="0"/>
              <a:t>Les 8 caractéristiques principales de l’éducation non formelle</a:t>
            </a:r>
            <a:endParaRPr lang="it-IT" sz="2200" dirty="0"/>
          </a:p>
        </p:txBody>
      </p:sp>
      <p:pic>
        <p:nvPicPr>
          <p:cNvPr id="4" name="Immagine 3">
            <a:extLst>
              <a:ext uri="{FF2B5EF4-FFF2-40B4-BE49-F238E27FC236}">
                <a16:creationId xmlns:a16="http://schemas.microsoft.com/office/drawing/2014/main" id="{96F61B01-F874-4E58-A9BB-9BBC8E79D1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5045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Rettangolo 14"/>
          <p:cNvSpPr/>
          <p:nvPr/>
        </p:nvSpPr>
        <p:spPr>
          <a:xfrm>
            <a:off x="633894" y="1545022"/>
            <a:ext cx="10356882" cy="2800767"/>
          </a:xfrm>
          <a:prstGeom prst="rect">
            <a:avLst/>
          </a:prstGeom>
        </p:spPr>
        <p:txBody>
          <a:bodyPr wrap="square">
            <a:spAutoFit/>
          </a:bodyPr>
          <a:lstStyle/>
          <a:p>
            <a:pPr algn="just"/>
            <a:endParaRPr lang="fr-FR" sz="1600" dirty="0"/>
          </a:p>
          <a:p>
            <a:pPr algn="just"/>
            <a:r>
              <a:rPr lang="fr-FR" sz="1600" b="1" dirty="0"/>
              <a:t>(VTA) La variété de techniques </a:t>
            </a:r>
            <a:r>
              <a:rPr lang="fr-FR" sz="1600" b="1" dirty="0" smtClean="0"/>
              <a:t>d'apprentissage </a:t>
            </a:r>
            <a:r>
              <a:rPr lang="fr-FR" sz="1600" dirty="0" smtClean="0"/>
              <a:t>s’ inscrit </a:t>
            </a:r>
            <a:r>
              <a:rPr lang="fr-FR" sz="1600" dirty="0"/>
              <a:t>dans la </a:t>
            </a:r>
            <a:r>
              <a:rPr lang="fr-FR" sz="1600" dirty="0" smtClean="0"/>
              <a:t>diversité</a:t>
            </a:r>
            <a:r>
              <a:rPr lang="fr-FR" sz="1600" dirty="0"/>
              <a:t>.</a:t>
            </a:r>
            <a:r>
              <a:rPr lang="fr-FR" sz="1600" dirty="0" smtClean="0"/>
              <a:t> </a:t>
            </a:r>
            <a:r>
              <a:rPr lang="fr-FR" sz="1600" dirty="0"/>
              <a:t>D</a:t>
            </a:r>
            <a:r>
              <a:rPr lang="fr-FR" sz="1600" dirty="0" smtClean="0"/>
              <a:t>ans </a:t>
            </a:r>
            <a:r>
              <a:rPr lang="fr-FR" sz="1600" dirty="0"/>
              <a:t>l'éducation non </a:t>
            </a:r>
            <a:r>
              <a:rPr lang="fr-FR" sz="1600" dirty="0" smtClean="0"/>
              <a:t>formelle </a:t>
            </a:r>
            <a:r>
              <a:rPr lang="fr-FR" sz="1600" dirty="0"/>
              <a:t>différentes techniques éducatives sont utilisées pour répondre aux besoins de tous les apprenants. L'éducation non formelle est en effet interactive, organisée autour de l'activité et de l'expérience. Elle relie l'apprentissage individuel et l'apprentissage collectif. Différents styles d'apprentissage sont utilisés pour assurer la mobilisation mentale, émotionnelle </a:t>
            </a:r>
            <a:r>
              <a:rPr lang="fr-FR" sz="1600" dirty="0" smtClean="0"/>
              <a:t>et </a:t>
            </a:r>
            <a:r>
              <a:rPr lang="fr-FR" sz="1600" dirty="0"/>
              <a:t>physique des participants. Un environnement stimulant et rassurant est fondamental pour atteindre les objectifs d'apprentissage</a:t>
            </a:r>
            <a:endParaRPr lang="it-IT" sz="1600" dirty="0"/>
          </a:p>
          <a:p>
            <a:pPr algn="just"/>
            <a:endParaRPr lang="fr-FR" sz="1600" dirty="0"/>
          </a:p>
          <a:p>
            <a:pPr algn="just"/>
            <a:r>
              <a:rPr lang="fr-FR" sz="1600" b="1" dirty="0"/>
              <a:t>(PF) Le programme est </a:t>
            </a:r>
            <a:r>
              <a:rPr lang="fr-FR" sz="1600" b="1" dirty="0" smtClean="0"/>
              <a:t>flexible, </a:t>
            </a:r>
            <a:r>
              <a:rPr lang="fr-FR" sz="1600" dirty="0" smtClean="0"/>
              <a:t>construit du </a:t>
            </a:r>
            <a:r>
              <a:rPr lang="fr-FR" sz="1600" dirty="0"/>
              <a:t>point de vue </a:t>
            </a:r>
            <a:r>
              <a:rPr lang="fr-FR" sz="1600" dirty="0" smtClean="0"/>
              <a:t>des acquisitions </a:t>
            </a:r>
            <a:r>
              <a:rPr lang="fr-FR" sz="1600" dirty="0"/>
              <a:t>de l’apprenant. Le projet pédagogique est adaptable et ajusté à chaque instant de l’acte éducatif.</a:t>
            </a:r>
            <a:endParaRPr lang="it-IT" sz="1600" dirty="0"/>
          </a:p>
          <a:p>
            <a:pPr algn="just"/>
            <a:endParaRPr lang="it-IT" sz="1600" b="1" dirty="0"/>
          </a:p>
        </p:txBody>
      </p:sp>
      <p:sp>
        <p:nvSpPr>
          <p:cNvPr id="2" name="Titolo 1">
            <a:extLst>
              <a:ext uri="{FF2B5EF4-FFF2-40B4-BE49-F238E27FC236}">
                <a16:creationId xmlns:a16="http://schemas.microsoft.com/office/drawing/2014/main" id="{90639CA7-17B4-4B0E-96C2-C4874ADD2329}"/>
              </a:ext>
            </a:extLst>
          </p:cNvPr>
          <p:cNvSpPr>
            <a:spLocks noGrp="1"/>
          </p:cNvSpPr>
          <p:nvPr>
            <p:ph type="title"/>
          </p:nvPr>
        </p:nvSpPr>
        <p:spPr>
          <a:xfrm>
            <a:off x="2599495" y="510294"/>
            <a:ext cx="9714426" cy="448320"/>
          </a:xfrm>
        </p:spPr>
        <p:txBody>
          <a:bodyPr>
            <a:noAutofit/>
          </a:bodyPr>
          <a:lstStyle/>
          <a:p>
            <a:r>
              <a:rPr lang="it-IT" sz="2200" dirty="0"/>
              <a:t/>
            </a:r>
            <a:br>
              <a:rPr lang="it-IT" sz="2200" dirty="0"/>
            </a:br>
            <a:r>
              <a:rPr lang="fr-FR" sz="2400" u="sng" dirty="0"/>
              <a:t>Les 8 caractéristiques principales de l’éducation non formelle</a:t>
            </a:r>
            <a:endParaRPr lang="it-IT" sz="2200" dirty="0"/>
          </a:p>
        </p:txBody>
      </p:sp>
      <p:pic>
        <p:nvPicPr>
          <p:cNvPr id="4" name="Immagine 3">
            <a:extLst>
              <a:ext uri="{FF2B5EF4-FFF2-40B4-BE49-F238E27FC236}">
                <a16:creationId xmlns:a16="http://schemas.microsoft.com/office/drawing/2014/main" id="{96F61B01-F874-4E58-A9BB-9BBC8E79D1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160803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3"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4"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215736799"/>
              </p:ext>
            </p:extLst>
          </p:nvPr>
        </p:nvGraphicFramePr>
        <p:xfrm>
          <a:off x="3251468" y="635727"/>
          <a:ext cx="6681599" cy="6222274"/>
        </p:xfrm>
        <a:graphic>
          <a:graphicData uri="http://schemas.openxmlformats.org/presentationml/2006/ole">
            <mc:AlternateContent xmlns:mc="http://schemas.openxmlformats.org/markup-compatibility/2006">
              <mc:Choice xmlns:v="urn:schemas-microsoft-com:vml" Requires="v">
                <p:oleObj spid="_x0000_s2098" name="Document" r:id="rId5" imgW="6881839" imgH="10210998" progId="Word.Document.8">
                  <p:embed/>
                </p:oleObj>
              </mc:Choice>
              <mc:Fallback>
                <p:oleObj name="Document" r:id="rId5" imgW="6881839" imgH="10210998" progId="Word.Documen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468" y="635727"/>
                        <a:ext cx="6681599" cy="6222274"/>
                      </a:xfrm>
                      <a:prstGeom prst="rect">
                        <a:avLst/>
                      </a:prstGeom>
                      <a:noFill/>
                    </p:spPr>
                  </p:pic>
                </p:oleObj>
              </mc:Fallback>
            </mc:AlternateContent>
          </a:graphicData>
        </a:graphic>
      </p:graphicFrame>
    </p:spTree>
    <p:extLst>
      <p:ext uri="{BB962C8B-B14F-4D97-AF65-F5344CB8AC3E}">
        <p14:creationId xmlns:p14="http://schemas.microsoft.com/office/powerpoint/2010/main" val="35387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08BFA3-C898-42F5-8212-D476D2723C03}"/>
              </a:ext>
            </a:extLst>
          </p:cNvPr>
          <p:cNvSpPr>
            <a:spLocks noGrp="1"/>
          </p:cNvSpPr>
          <p:nvPr>
            <p:ph type="title"/>
          </p:nvPr>
        </p:nvSpPr>
        <p:spPr>
          <a:xfrm>
            <a:off x="2420460" y="1488329"/>
            <a:ext cx="7528242" cy="454110"/>
          </a:xfrm>
        </p:spPr>
        <p:txBody>
          <a:bodyPr>
            <a:normAutofit fontScale="90000"/>
          </a:bodyPr>
          <a:lstStyle/>
          <a:p>
            <a:r>
              <a:rPr lang="fr-FR" b="1" dirty="0"/>
              <a:t>GUIDE D’ANIMATION</a:t>
            </a:r>
            <a:br>
              <a:rPr lang="fr-FR" b="1" dirty="0"/>
            </a:br>
            <a:r>
              <a:rPr lang="fr-FR" b="1" dirty="0" err="1" smtClean="0"/>
              <a:t>EXERCICEs</a:t>
            </a:r>
            <a:r>
              <a:rPr lang="it-IT" b="1" dirty="0"/>
              <a:t/>
            </a:r>
            <a:br>
              <a:rPr lang="it-IT" b="1" dirty="0"/>
            </a:br>
            <a:endParaRPr lang="it-IT" dirty="0"/>
          </a:p>
        </p:txBody>
      </p:sp>
      <p:sp>
        <p:nvSpPr>
          <p:cNvPr id="3" name="Sottotitolo 2"/>
          <p:cNvSpPr>
            <a:spLocks noGrp="1"/>
          </p:cNvSpPr>
          <p:nvPr>
            <p:ph type="subTitle" idx="4294967295"/>
          </p:nvPr>
        </p:nvSpPr>
        <p:spPr>
          <a:xfrm>
            <a:off x="1039018" y="2104641"/>
            <a:ext cx="10113963" cy="3830638"/>
          </a:xfrm>
        </p:spPr>
        <p:txBody>
          <a:bodyPr>
            <a:normAutofit lnSpcReduction="10000"/>
          </a:bodyPr>
          <a:lstStyle/>
          <a:p>
            <a:pPr algn="just"/>
            <a:r>
              <a:rPr lang="fr-FR" dirty="0"/>
              <a:t>EXERCICE 1 : </a:t>
            </a:r>
            <a:r>
              <a:rPr lang="fr-FR" dirty="0" smtClean="0"/>
              <a:t>L’éducateur/animateur développera </a:t>
            </a:r>
            <a:r>
              <a:rPr lang="fr-FR" dirty="0"/>
              <a:t>en s’inspirant de l’arbre de la citoyenneté sportive, un </a:t>
            </a:r>
            <a:r>
              <a:rPr lang="fr-FR" dirty="0" smtClean="0"/>
              <a:t>plan de séance sport-citoyen dans  l’activité sportive de son choix . </a:t>
            </a:r>
            <a:endParaRPr lang="it-IT" dirty="0"/>
          </a:p>
          <a:p>
            <a:pPr algn="just"/>
            <a:endParaRPr lang="it-IT" dirty="0"/>
          </a:p>
          <a:p>
            <a:pPr algn="just"/>
            <a:r>
              <a:rPr lang="fr-FR" dirty="0"/>
              <a:t>Exercice 2 : Effectuer une recherche sur 3 personnalités sportives, afin d’identifier leurs parcours et en quoi leurs contributions personnelle, bénévole, de sportif ou professionnelle </a:t>
            </a:r>
            <a:r>
              <a:rPr lang="fr-FR" dirty="0" smtClean="0"/>
              <a:t>ont </a:t>
            </a:r>
            <a:r>
              <a:rPr lang="fr-FR" dirty="0"/>
              <a:t>pu contribuer à l’identification des 7 piliers de l’esprit sportif.</a:t>
            </a:r>
            <a:endParaRPr lang="it-IT" dirty="0"/>
          </a:p>
          <a:p>
            <a:pPr algn="just"/>
            <a:endParaRPr lang="it-IT" dirty="0"/>
          </a:p>
          <a:p>
            <a:pPr algn="just"/>
            <a:r>
              <a:rPr lang="fr-FR" dirty="0"/>
              <a:t>Exercice 3 : rechercher dans sa propre évolution personnelle deux caractéristiques parmi les 8 caractéristiques de l’éducation non formelle qui ont permis une prise de conscience ou un rapport à l’autre bienveillant, les citer et expliquer pourquoi et comment.</a:t>
            </a:r>
            <a:endParaRPr lang="it-IT" dirty="0"/>
          </a:p>
          <a:p>
            <a:pPr algn="just"/>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1770" y="207222"/>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4" name="Sottotitolo 2"/>
          <p:cNvSpPr txBox="1">
            <a:spLocks/>
          </p:cNvSpPr>
          <p:nvPr/>
        </p:nvSpPr>
        <p:spPr>
          <a:xfrm>
            <a:off x="3026535" y="797379"/>
            <a:ext cx="5869333" cy="114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pic>
        <p:nvPicPr>
          <p:cNvPr id="4" name="Immagine 3">
            <a:extLst>
              <a:ext uri="{FF2B5EF4-FFF2-40B4-BE49-F238E27FC236}">
                <a16:creationId xmlns:a16="http://schemas.microsoft.com/office/drawing/2014/main" id="{6D02E4FA-3C92-4CFD-A517-560A8510F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224143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08BFA3-C898-42F5-8212-D476D2723C03}"/>
              </a:ext>
            </a:extLst>
          </p:cNvPr>
          <p:cNvSpPr>
            <a:spLocks noGrp="1"/>
          </p:cNvSpPr>
          <p:nvPr>
            <p:ph type="ctrTitle"/>
          </p:nvPr>
        </p:nvSpPr>
        <p:spPr/>
        <p:txBody>
          <a:bodyPr>
            <a:normAutofit fontScale="90000"/>
          </a:bodyPr>
          <a:lstStyle/>
          <a:p>
            <a:pPr algn="ctr"/>
            <a:r>
              <a:rPr lang="it-IT" b="1" dirty="0"/>
              <a:t/>
            </a:r>
            <a:br>
              <a:rPr lang="it-IT" b="1" dirty="0"/>
            </a:br>
            <a:r>
              <a:rPr lang="it-IT" b="1" dirty="0"/>
              <a:t>merci</a:t>
            </a:r>
            <a:br>
              <a:rPr lang="it-IT" b="1" dirty="0"/>
            </a:br>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1770" y="207222"/>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4" name="Sottotitolo 2"/>
          <p:cNvSpPr txBox="1">
            <a:spLocks/>
          </p:cNvSpPr>
          <p:nvPr/>
        </p:nvSpPr>
        <p:spPr>
          <a:xfrm>
            <a:off x="3026535" y="797379"/>
            <a:ext cx="5869333" cy="1145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pic>
        <p:nvPicPr>
          <p:cNvPr id="4" name="Immagine 3">
            <a:extLst>
              <a:ext uri="{FF2B5EF4-FFF2-40B4-BE49-F238E27FC236}">
                <a16:creationId xmlns:a16="http://schemas.microsoft.com/office/drawing/2014/main" id="{6D02E4FA-3C92-4CFD-A517-560A8510F6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360034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idx="1"/>
          </p:nvPr>
        </p:nvSpPr>
        <p:spPr>
          <a:xfrm>
            <a:off x="1066800" y="1000963"/>
            <a:ext cx="8469434" cy="902970"/>
          </a:xfrm>
        </p:spPr>
        <p:txBody>
          <a:bodyPr/>
          <a:lstStyle/>
          <a:p>
            <a:pPr marL="0" indent="0">
              <a:buNone/>
            </a:pPr>
            <a:r>
              <a:rPr lang="fr-FR" dirty="0"/>
              <a:t>PRÉSENTATION DE LA FORMATION</a:t>
            </a:r>
            <a:endParaRPr lang="it-IT" dirty="0"/>
          </a:p>
          <a:p>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1" y="292947"/>
            <a:ext cx="1615716" cy="62145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5" name="Titolo 1"/>
          <p:cNvSpPr txBox="1">
            <a:spLocks/>
          </p:cNvSpPr>
          <p:nvPr/>
        </p:nvSpPr>
        <p:spPr>
          <a:xfrm>
            <a:off x="1134012" y="1850909"/>
            <a:ext cx="9923976" cy="4047448"/>
          </a:xfrm>
          <a:prstGeom prst="rect">
            <a:avLst/>
          </a:prstGeom>
          <a:solidFill>
            <a:schemeClr val="accent5">
              <a:lumMod val="40000"/>
              <a:lumOff val="6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1800" dirty="0"/>
          </a:p>
          <a:p>
            <a:pPr algn="l"/>
            <a:r>
              <a:rPr lang="fr-FR" sz="1800" dirty="0" smtClean="0"/>
              <a:t>Ce module </a:t>
            </a:r>
            <a:r>
              <a:rPr lang="fr-FR" sz="1800" dirty="0" smtClean="0"/>
              <a:t>de </a:t>
            </a:r>
            <a:r>
              <a:rPr lang="fr-FR" sz="1800" dirty="0" smtClean="0"/>
              <a:t>formation n°3 </a:t>
            </a:r>
            <a:r>
              <a:rPr lang="fr-FR" sz="1800" dirty="0" smtClean="0"/>
              <a:t>à destination des animateurs du champ périscolaire et des éducateurs sportifs aborde le principe de « prévention primaire citoyenne par le sport », afin de développer les </a:t>
            </a:r>
            <a:r>
              <a:rPr lang="fr-FR" sz="1800" smtClean="0"/>
              <a:t>compétences </a:t>
            </a:r>
            <a:r>
              <a:rPr lang="fr-FR" sz="1800" smtClean="0"/>
              <a:t>citoyennes, </a:t>
            </a:r>
            <a:r>
              <a:rPr lang="fr-FR" sz="1800" smtClean="0"/>
              <a:t>lors des interventions pédagogiques</a:t>
            </a:r>
            <a:r>
              <a:rPr lang="fr-FR" sz="1800" smtClean="0"/>
              <a:t> </a:t>
            </a:r>
            <a:r>
              <a:rPr lang="fr-FR" sz="1800" dirty="0" smtClean="0"/>
              <a:t>auprès des publics enfants et jeunes. </a:t>
            </a:r>
          </a:p>
          <a:p>
            <a:pPr algn="l"/>
            <a:endParaRPr lang="fr-FR" sz="1800" dirty="0" smtClean="0"/>
          </a:p>
          <a:p>
            <a:pPr algn="l"/>
            <a:r>
              <a:rPr lang="fr-FR" sz="1800" dirty="0" smtClean="0"/>
              <a:t>En France, l’article </a:t>
            </a:r>
            <a:r>
              <a:rPr lang="fr-FR" sz="1800" dirty="0"/>
              <a:t>100-1 du code du sport dispose que « </a:t>
            </a:r>
            <a:r>
              <a:rPr lang="fr-FR" sz="1800" b="1" dirty="0"/>
              <a:t>les activités physiques et sportives </a:t>
            </a:r>
            <a:r>
              <a:rPr lang="fr-FR" sz="1800" dirty="0"/>
              <a:t>constituent un élément important de l’éducation, de la culture, de l’intégration et de la vie sociale. Elles contribuent notamment à la lutte contre l’échec scolaire, et à la réduction des inégalités sociales et culturelles, ainsi qu’à la santé. La promotion et le développement des activités physiques pour tous, notamment pour les personnes handicapées, </a:t>
            </a:r>
            <a:r>
              <a:rPr lang="fr-FR" sz="1800" b="1" dirty="0"/>
              <a:t>sont</a:t>
            </a:r>
            <a:r>
              <a:rPr lang="fr-FR" sz="1800" dirty="0"/>
              <a:t> </a:t>
            </a:r>
            <a:r>
              <a:rPr lang="fr-FR" sz="1800" b="1" dirty="0"/>
              <a:t>d’intérêt général</a:t>
            </a:r>
            <a:r>
              <a:rPr lang="fr-FR" sz="1800" dirty="0"/>
              <a:t>. »</a:t>
            </a:r>
          </a:p>
          <a:p>
            <a:pPr algn="l"/>
            <a:r>
              <a:rPr lang="fr-FR" sz="1800" dirty="0"/>
              <a:t/>
            </a:r>
            <a:br>
              <a:rPr lang="fr-FR" sz="1800" dirty="0"/>
            </a:br>
            <a:endParaRPr lang="fr-FR" sz="1800" dirty="0"/>
          </a:p>
          <a:p>
            <a:pPr algn="l"/>
            <a:r>
              <a:rPr lang="fr-FR" sz="1800" dirty="0"/>
              <a:t>Face à </a:t>
            </a:r>
            <a:r>
              <a:rPr lang="fr-FR" sz="1800" dirty="0" smtClean="0"/>
              <a:t>des problématiques de </a:t>
            </a:r>
            <a:r>
              <a:rPr lang="fr-FR" sz="1800" dirty="0"/>
              <a:t>radicalisation, l’enjeu pour le monde du sport consiste bien à préserver l’universalité de ses </a:t>
            </a:r>
            <a:r>
              <a:rPr lang="fr-FR" sz="1800" dirty="0" smtClean="0"/>
              <a:t>valeurs, </a:t>
            </a:r>
            <a:r>
              <a:rPr lang="fr-FR" sz="1800" dirty="0"/>
              <a:t>afin de permettre aux acteurs du sport de promouvoir une citoyenneté active</a:t>
            </a:r>
            <a:br>
              <a:rPr lang="fr-FR" sz="1800" dirty="0"/>
            </a:br>
            <a:r>
              <a:rPr lang="fr-FR" sz="1800" dirty="0"/>
              <a:t/>
            </a:r>
            <a:br>
              <a:rPr lang="fr-FR" sz="1800" dirty="0"/>
            </a:br>
            <a:r>
              <a:rPr lang="fr-FR" sz="1800" dirty="0" smtClean="0"/>
              <a:t>La </a:t>
            </a:r>
            <a:r>
              <a:rPr lang="fr-FR" sz="1800" dirty="0"/>
              <a:t>proposition d’éducation </a:t>
            </a:r>
            <a:r>
              <a:rPr lang="fr-FR" sz="1800" dirty="0" smtClean="0"/>
              <a:t>citoyenne par </a:t>
            </a:r>
            <a:r>
              <a:rPr lang="fr-FR" sz="1800" dirty="0"/>
              <a:t>le sport vise un écosystème dans le sport, qui participe à la socialisation et la construction de l’identité sociale des jeunes et au développement de la résilience comme moyen prévention de la radicalisation (protocole sport citoyen).</a:t>
            </a:r>
            <a:endParaRPr lang="it-IT" sz="1800" dirty="0"/>
          </a:p>
        </p:txBody>
      </p:sp>
      <p:pic>
        <p:nvPicPr>
          <p:cNvPr id="3074" name="Picture 2" descr="SPORT ET INCLUSION SOCIALE">
            <a:extLst>
              <a:ext uri="{FF2B5EF4-FFF2-40B4-BE49-F238E27FC236}">
                <a16:creationId xmlns:a16="http://schemas.microsoft.com/office/drawing/2014/main" id="{C65A25E2-03E8-4FE0-A08F-DC493513AD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251" y="557159"/>
            <a:ext cx="2887375" cy="129375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F66EE0D-0E1F-46B9-937E-74EB9E3489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245967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372110" y="161489"/>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3860826051"/>
              </p:ext>
            </p:extLst>
          </p:nvPr>
        </p:nvGraphicFramePr>
        <p:xfrm>
          <a:off x="841512" y="1295976"/>
          <a:ext cx="10508975" cy="4362702"/>
        </p:xfrm>
        <a:graphic>
          <a:graphicData uri="http://schemas.openxmlformats.org/drawingml/2006/table">
            <a:tbl>
              <a:tblPr firstRow="1" firstCol="1" bandRow="1">
                <a:tableStyleId>{21E4AEA4-8DFA-4A89-87EB-49C32662AFE0}</a:tableStyleId>
              </a:tblPr>
              <a:tblGrid>
                <a:gridCol w="271199">
                  <a:extLst>
                    <a:ext uri="{9D8B030D-6E8A-4147-A177-3AD203B41FA5}">
                      <a16:colId xmlns:a16="http://schemas.microsoft.com/office/drawing/2014/main" val="20000"/>
                    </a:ext>
                  </a:extLst>
                </a:gridCol>
                <a:gridCol w="3891710">
                  <a:extLst>
                    <a:ext uri="{9D8B030D-6E8A-4147-A177-3AD203B41FA5}">
                      <a16:colId xmlns:a16="http://schemas.microsoft.com/office/drawing/2014/main" val="20001"/>
                    </a:ext>
                  </a:extLst>
                </a:gridCol>
                <a:gridCol w="3376432">
                  <a:extLst>
                    <a:ext uri="{9D8B030D-6E8A-4147-A177-3AD203B41FA5}">
                      <a16:colId xmlns:a16="http://schemas.microsoft.com/office/drawing/2014/main" val="20002"/>
                    </a:ext>
                  </a:extLst>
                </a:gridCol>
                <a:gridCol w="2969634">
                  <a:extLst>
                    <a:ext uri="{9D8B030D-6E8A-4147-A177-3AD203B41FA5}">
                      <a16:colId xmlns:a16="http://schemas.microsoft.com/office/drawing/2014/main" val="20003"/>
                    </a:ext>
                  </a:extLst>
                </a:gridCol>
              </a:tblGrid>
              <a:tr h="946886">
                <a:tc gridSpan="4">
                  <a:txBody>
                    <a:bodyPr/>
                    <a:lstStyle/>
                    <a:p>
                      <a:pPr algn="ctr">
                        <a:lnSpc>
                          <a:spcPct val="107000"/>
                        </a:lnSpc>
                        <a:spcAft>
                          <a:spcPts val="0"/>
                        </a:spcAft>
                      </a:pPr>
                      <a:r>
                        <a:rPr lang="fr-FR" sz="2000" b="1" dirty="0">
                          <a:solidFill>
                            <a:schemeClr val="tx1"/>
                          </a:solidFill>
                          <a:effectLst/>
                        </a:rPr>
                        <a:t>SPORT - ÉGALITÉ - NEUTRALITÉ - VALEURS - PRÉVENTION </a:t>
                      </a:r>
                      <a:endParaRPr lang="it-IT" sz="2000" b="1" dirty="0">
                        <a:solidFill>
                          <a:schemeClr val="tx1"/>
                        </a:solidFill>
                        <a:effectLst/>
                      </a:endParaRPr>
                    </a:p>
                    <a:p>
                      <a:pPr algn="ctr">
                        <a:lnSpc>
                          <a:spcPct val="107000"/>
                        </a:lnSpc>
                        <a:spcAft>
                          <a:spcPts val="0"/>
                        </a:spcAft>
                      </a:pPr>
                      <a:r>
                        <a:rPr lang="fr-FR" sz="1600" dirty="0">
                          <a:solidFill>
                            <a:schemeClr val="tx1"/>
                          </a:solidFill>
                          <a:effectLst/>
                        </a:rPr>
                        <a:t>La notion de neutralité dans le sport </a:t>
                      </a:r>
                      <a:endParaRPr lang="it-IT" sz="1600" dirty="0">
                        <a:solidFill>
                          <a:schemeClr val="tx1"/>
                        </a:solidFill>
                        <a:effectLst/>
                      </a:endParaRPr>
                    </a:p>
                    <a:p>
                      <a:pPr algn="ctr">
                        <a:lnSpc>
                          <a:spcPct val="107000"/>
                        </a:lnSpc>
                        <a:spcAft>
                          <a:spcPts val="0"/>
                        </a:spcAft>
                      </a:pPr>
                      <a:r>
                        <a:rPr lang="fr-FR" sz="1600" dirty="0">
                          <a:solidFill>
                            <a:schemeClr val="tx1"/>
                          </a:solidFill>
                          <a:effectLst/>
                        </a:rPr>
                        <a:t>Valeurs universelles et fabrication de la norme en sport</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28405">
                <a:tc gridSpan="4">
                  <a:txBody>
                    <a:bodyPr/>
                    <a:lstStyle/>
                    <a:p>
                      <a:pPr algn="ctr">
                        <a:lnSpc>
                          <a:spcPct val="107000"/>
                        </a:lnSpc>
                        <a:spcAft>
                          <a:spcPts val="0"/>
                        </a:spcAft>
                      </a:pPr>
                      <a:r>
                        <a:rPr lang="fr-FR" sz="1600" dirty="0">
                          <a:effectLst/>
                        </a:rPr>
                        <a:t>L’intervenant jeunesse ou </a:t>
                      </a:r>
                      <a:r>
                        <a:rPr lang="fr-FR" sz="1600" dirty="0" smtClean="0">
                          <a:effectLst/>
                        </a:rPr>
                        <a:t>sport</a:t>
                      </a:r>
                      <a:r>
                        <a:rPr lang="fr-FR" sz="1600" baseline="0" dirty="0" smtClean="0">
                          <a:effectLst/>
                        </a:rPr>
                        <a:t> transmet les savoirs suivants: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175769">
                <a:tc rowSpan="2">
                  <a:txBody>
                    <a:bodyPr/>
                    <a:lstStyle/>
                    <a:p>
                      <a:pPr marL="71755" marR="71755" algn="ctr">
                        <a:lnSpc>
                          <a:spcPct val="107000"/>
                        </a:lnSpc>
                        <a:spcAft>
                          <a:spcPts val="0"/>
                        </a:spcAft>
                      </a:pP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vert="vert270"/>
                </a:tc>
                <a:tc>
                  <a:txBody>
                    <a:bodyPr/>
                    <a:lstStyle/>
                    <a:p>
                      <a:pPr algn="ctr">
                        <a:lnSpc>
                          <a:spcPct val="107000"/>
                        </a:lnSpc>
                        <a:spcAft>
                          <a:spcPts val="0"/>
                        </a:spcAft>
                      </a:pPr>
                      <a:r>
                        <a:rPr lang="fr-FR" sz="1000" dirty="0" smtClean="0">
                          <a:effectLst/>
                        </a:rPr>
                        <a:t>Connaissances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a:txBody>
                    <a:bodyPr/>
                    <a:lstStyle/>
                    <a:p>
                      <a:pPr algn="ctr">
                        <a:lnSpc>
                          <a:spcPct val="107000"/>
                        </a:lnSpc>
                        <a:spcAft>
                          <a:spcPts val="0"/>
                        </a:spcAft>
                      </a:pPr>
                      <a:r>
                        <a:rPr lang="fr-FR" sz="1000">
                          <a:effectLst/>
                        </a:rPr>
                        <a:t>Compétences</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a:txBody>
                    <a:bodyPr/>
                    <a:lstStyle/>
                    <a:p>
                      <a:pPr algn="ctr">
                        <a:lnSpc>
                          <a:spcPct val="107000"/>
                        </a:lnSpc>
                        <a:spcAft>
                          <a:spcPts val="0"/>
                        </a:spcAft>
                      </a:pPr>
                      <a:r>
                        <a:rPr lang="fr-FR" sz="1000" dirty="0" smtClean="0">
                          <a:effectLst/>
                        </a:rPr>
                        <a:t>Comportements /Mise </a:t>
                      </a:r>
                      <a:r>
                        <a:rPr lang="fr-FR" sz="1000" dirty="0">
                          <a:effectLst/>
                        </a:rPr>
                        <a:t>en œuvre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extLst>
                  <a:ext uri="{0D108BD9-81ED-4DB2-BD59-A6C34878D82A}">
                    <a16:rowId xmlns:a16="http://schemas.microsoft.com/office/drawing/2014/main" val="10002"/>
                  </a:ext>
                </a:extLst>
              </a:tr>
              <a:tr h="2911642">
                <a:tc vMerge="1">
                  <a:txBody>
                    <a:bodyPr/>
                    <a:lstStyle/>
                    <a:p>
                      <a:endParaRPr lang="it-IT"/>
                    </a:p>
                  </a:txBody>
                  <a:tcPr/>
                </a:tc>
                <a:tc>
                  <a:txBody>
                    <a:bodyPr/>
                    <a:lstStyle/>
                    <a:p>
                      <a:pPr>
                        <a:lnSpc>
                          <a:spcPct val="107000"/>
                        </a:lnSpc>
                        <a:spcAft>
                          <a:spcPts val="0"/>
                        </a:spcAft>
                      </a:pPr>
                      <a:r>
                        <a:rPr lang="fr-FR" sz="1100" dirty="0">
                          <a:effectLst/>
                        </a:rPr>
                        <a:t>Principes d’éthiques et culture du sport</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a:effectLst/>
                        </a:rPr>
                        <a:t>Animer une séance sportive et gestion des groupes</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smtClean="0">
                          <a:effectLst/>
                        </a:rPr>
                        <a:t>Apporter</a:t>
                      </a:r>
                      <a:r>
                        <a:rPr lang="fr-FR" sz="1100" baseline="0" dirty="0" smtClean="0">
                          <a:effectLst/>
                        </a:rPr>
                        <a:t> aux</a:t>
                      </a:r>
                      <a:r>
                        <a:rPr lang="fr-FR" sz="1100" dirty="0" smtClean="0">
                          <a:effectLst/>
                        </a:rPr>
                        <a:t> </a:t>
                      </a:r>
                      <a:r>
                        <a:rPr lang="fr-FR" sz="1100" dirty="0">
                          <a:effectLst/>
                        </a:rPr>
                        <a:t>apprenants </a:t>
                      </a:r>
                      <a:r>
                        <a:rPr lang="fr-FR" sz="1100" dirty="0" smtClean="0">
                          <a:effectLst/>
                        </a:rPr>
                        <a:t>des</a:t>
                      </a:r>
                      <a:r>
                        <a:rPr lang="fr-FR" sz="1100" baseline="0" dirty="0" smtClean="0">
                          <a:effectLst/>
                        </a:rPr>
                        <a:t> repères globaux sur les </a:t>
                      </a:r>
                      <a:r>
                        <a:rPr lang="fr-FR" sz="1100" dirty="0" smtClean="0">
                          <a:effectLst/>
                        </a:rPr>
                        <a:t> </a:t>
                      </a:r>
                      <a:r>
                        <a:rPr lang="fr-FR" sz="1100" dirty="0">
                          <a:effectLst/>
                        </a:rPr>
                        <a:t>rapports sociaux, </a:t>
                      </a:r>
                      <a:r>
                        <a:rPr lang="fr-FR" sz="1100" dirty="0" smtClean="0">
                          <a:effectLst/>
                        </a:rPr>
                        <a:t>la construction </a:t>
                      </a:r>
                      <a:r>
                        <a:rPr lang="fr-FR" sz="1100" dirty="0">
                          <a:effectLst/>
                        </a:rPr>
                        <a:t>de soi et le développement du sentiment d’appartenance</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smtClean="0">
                          <a:effectLst/>
                        </a:rPr>
                        <a:t>Identifier</a:t>
                      </a:r>
                      <a:r>
                        <a:rPr lang="fr-FR" sz="1100" baseline="0" dirty="0" smtClean="0">
                          <a:effectLst/>
                        </a:rPr>
                        <a:t> et faire vivre</a:t>
                      </a:r>
                      <a:r>
                        <a:rPr lang="fr-FR" sz="1100" dirty="0" smtClean="0">
                          <a:effectLst/>
                        </a:rPr>
                        <a:t> </a:t>
                      </a:r>
                      <a:r>
                        <a:rPr lang="fr-FR" sz="1100" dirty="0">
                          <a:effectLst/>
                        </a:rPr>
                        <a:t>les valeurs du sport, l’esprit sportif et le fair-play</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a:effectLst/>
                        </a:rPr>
                        <a:t>Connaître l’écosystème sportif qui participe à la socialisation et à la construction </a:t>
                      </a:r>
                      <a:r>
                        <a:rPr lang="fr-FR" sz="1100" dirty="0" smtClean="0">
                          <a:effectLst/>
                        </a:rPr>
                        <a:t>de</a:t>
                      </a:r>
                      <a:r>
                        <a:rPr lang="fr-FR" sz="1100" baseline="0" dirty="0" smtClean="0">
                          <a:effectLst/>
                        </a:rPr>
                        <a:t> l’</a:t>
                      </a:r>
                      <a:r>
                        <a:rPr lang="fr-FR" sz="1100" dirty="0" smtClean="0">
                          <a:effectLst/>
                        </a:rPr>
                        <a:t>identité </a:t>
                      </a:r>
                      <a:r>
                        <a:rPr lang="fr-FR" sz="1100" dirty="0">
                          <a:effectLst/>
                        </a:rPr>
                        <a:t>sociale des jeunes et au développement de leur résilience.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a:txBody>
                    <a:bodyPr/>
                    <a:lstStyle/>
                    <a:p>
                      <a:pPr>
                        <a:lnSpc>
                          <a:spcPct val="107000"/>
                        </a:lnSpc>
                        <a:spcAft>
                          <a:spcPts val="0"/>
                        </a:spcAft>
                      </a:pPr>
                      <a:r>
                        <a:rPr lang="fr-FR" sz="1100" dirty="0" smtClean="0">
                          <a:effectLst/>
                        </a:rPr>
                        <a:t>Être</a:t>
                      </a:r>
                      <a:r>
                        <a:rPr lang="fr-FR" sz="1100" baseline="0" dirty="0" smtClean="0">
                          <a:effectLst/>
                        </a:rPr>
                        <a:t> capable de développer une</a:t>
                      </a:r>
                      <a:r>
                        <a:rPr lang="fr-FR" sz="1100" dirty="0" smtClean="0">
                          <a:effectLst/>
                        </a:rPr>
                        <a:t> </a:t>
                      </a:r>
                      <a:r>
                        <a:rPr lang="fr-FR" sz="1100" dirty="0">
                          <a:effectLst/>
                        </a:rPr>
                        <a:t>intervention pédagogique « experte » en matière d’éducation et de prévention primaire par le sport à partir de situations repères, de cycles d’apprentissage et d’un protocole sportif citoyen d’évaluation.</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smtClean="0">
                          <a:effectLst/>
                        </a:rPr>
                        <a:t>Être capable</a:t>
                      </a:r>
                      <a:r>
                        <a:rPr lang="fr-FR" sz="1100" baseline="0" dirty="0" smtClean="0">
                          <a:effectLst/>
                        </a:rPr>
                        <a:t> de pr</a:t>
                      </a:r>
                      <a:r>
                        <a:rPr lang="fr-FR" sz="1100" dirty="0" smtClean="0">
                          <a:effectLst/>
                        </a:rPr>
                        <a:t>omouvoir </a:t>
                      </a:r>
                      <a:r>
                        <a:rPr lang="fr-FR" sz="1100" dirty="0">
                          <a:effectLst/>
                        </a:rPr>
                        <a:t>les valeurs du sport, les principes démocratiques et de citoyenneté</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100" dirty="0" smtClean="0">
                          <a:effectLst/>
                        </a:rPr>
                        <a:t>Être</a:t>
                      </a:r>
                      <a:r>
                        <a:rPr lang="fr-FR" sz="1100" baseline="0" dirty="0" smtClean="0">
                          <a:effectLst/>
                        </a:rPr>
                        <a:t> capable de</a:t>
                      </a:r>
                      <a:r>
                        <a:rPr lang="fr-FR" sz="1100" dirty="0" smtClean="0">
                          <a:effectLst/>
                        </a:rPr>
                        <a:t> </a:t>
                      </a:r>
                      <a:r>
                        <a:rPr lang="fr-FR" sz="1100" dirty="0">
                          <a:effectLst/>
                        </a:rPr>
                        <a:t>développer de la </a:t>
                      </a:r>
                      <a:r>
                        <a:rPr lang="fr-FR" sz="1100" dirty="0" smtClean="0">
                          <a:effectLst/>
                        </a:rPr>
                        <a:t>norme sportive </a:t>
                      </a:r>
                      <a:r>
                        <a:rPr lang="fr-FR" sz="1100" dirty="0">
                          <a:effectLst/>
                        </a:rPr>
                        <a:t>autour du juste/injuste, bien et mal/ moral ou amoral</a:t>
                      </a:r>
                      <a:endParaRPr lang="it-IT" sz="1100" dirty="0">
                        <a:effectLst/>
                      </a:endParaRPr>
                    </a:p>
                    <a:p>
                      <a:pPr>
                        <a:lnSpc>
                          <a:spcPct val="107000"/>
                        </a:lnSpc>
                        <a:spcAft>
                          <a:spcPts val="0"/>
                        </a:spcAft>
                      </a:pPr>
                      <a:r>
                        <a:rPr lang="fr-FR" sz="1100" dirty="0">
                          <a:effectLst/>
                        </a:rPr>
                        <a:t> </a:t>
                      </a:r>
                      <a:endParaRPr lang="it-IT" sz="1100" dirty="0">
                        <a:effectLst/>
                      </a:endParaRPr>
                    </a:p>
                    <a:p>
                      <a:pPr>
                        <a:lnSpc>
                          <a:spcPct val="107000"/>
                        </a:lnSpc>
                        <a:spcAft>
                          <a:spcPts val="0"/>
                        </a:spcAft>
                      </a:pPr>
                      <a:r>
                        <a:rPr lang="fr-FR" sz="10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tc>
                  <a:txBody>
                    <a:bodyPr/>
                    <a:lstStyle/>
                    <a:p>
                      <a:pPr>
                        <a:lnSpc>
                          <a:spcPct val="107000"/>
                        </a:lnSpc>
                        <a:spcAft>
                          <a:spcPts val="0"/>
                        </a:spcAft>
                      </a:pPr>
                      <a:r>
                        <a:rPr lang="fr-FR" sz="1200" dirty="0" smtClean="0">
                          <a:effectLst/>
                        </a:rPr>
                        <a:t>Suggérer</a:t>
                      </a:r>
                      <a:r>
                        <a:rPr lang="fr-FR" sz="1200" baseline="0" dirty="0" smtClean="0">
                          <a:effectLst/>
                        </a:rPr>
                        <a:t> des</a:t>
                      </a:r>
                      <a:r>
                        <a:rPr lang="fr-FR" sz="1200" dirty="0" smtClean="0">
                          <a:effectLst/>
                        </a:rPr>
                        <a:t> </a:t>
                      </a:r>
                      <a:r>
                        <a:rPr lang="fr-FR" sz="1200" dirty="0">
                          <a:effectLst/>
                        </a:rPr>
                        <a:t>mises en œuvre maîtrisées permettant l’expression et l’intégration de chacun au travers des apprentissages </a:t>
                      </a:r>
                      <a:endParaRPr lang="it-IT" sz="1200" dirty="0">
                        <a:effectLst/>
                      </a:endParaRPr>
                    </a:p>
                    <a:p>
                      <a:pPr>
                        <a:lnSpc>
                          <a:spcPct val="107000"/>
                        </a:lnSpc>
                        <a:spcAft>
                          <a:spcPts val="0"/>
                        </a:spcAft>
                      </a:pPr>
                      <a:r>
                        <a:rPr lang="fr-FR" sz="1200" dirty="0">
                          <a:effectLst/>
                        </a:rPr>
                        <a:t> </a:t>
                      </a:r>
                      <a:endParaRPr lang="it-IT" sz="1200" dirty="0">
                        <a:effectLst/>
                      </a:endParaRPr>
                    </a:p>
                    <a:p>
                      <a:pPr>
                        <a:lnSpc>
                          <a:spcPct val="107000"/>
                        </a:lnSpc>
                        <a:spcAft>
                          <a:spcPts val="0"/>
                        </a:spcAft>
                      </a:pPr>
                      <a:r>
                        <a:rPr lang="fr-FR" sz="1200" dirty="0">
                          <a:effectLst/>
                        </a:rPr>
                        <a:t>Renforcer le plaisir de pratiquer et le lien entre les membres du groupe</a:t>
                      </a:r>
                      <a:endParaRPr lang="it-IT" sz="1200" dirty="0">
                        <a:effectLst/>
                      </a:endParaRPr>
                    </a:p>
                    <a:p>
                      <a:pPr>
                        <a:lnSpc>
                          <a:spcPct val="107000"/>
                        </a:lnSpc>
                        <a:spcAft>
                          <a:spcPts val="0"/>
                        </a:spcAft>
                      </a:pPr>
                      <a:r>
                        <a:rPr lang="fr-FR" sz="1200" dirty="0">
                          <a:effectLst/>
                        </a:rPr>
                        <a:t> </a:t>
                      </a:r>
                      <a:endParaRPr lang="it-IT" sz="1200" dirty="0">
                        <a:effectLst/>
                      </a:endParaRPr>
                    </a:p>
                    <a:p>
                      <a:pPr>
                        <a:lnSpc>
                          <a:spcPct val="107000"/>
                        </a:lnSpc>
                        <a:spcAft>
                          <a:spcPts val="0"/>
                        </a:spcAft>
                      </a:pPr>
                      <a:r>
                        <a:rPr lang="fr-FR" sz="1200" dirty="0" smtClean="0">
                          <a:effectLst/>
                        </a:rPr>
                        <a:t>Partager</a:t>
                      </a:r>
                      <a:r>
                        <a:rPr lang="fr-FR" sz="1200" baseline="0" dirty="0" smtClean="0">
                          <a:effectLst/>
                        </a:rPr>
                        <a:t> les</a:t>
                      </a:r>
                      <a:r>
                        <a:rPr lang="fr-FR" sz="1200" dirty="0" smtClean="0">
                          <a:effectLst/>
                        </a:rPr>
                        <a:t> </a:t>
                      </a:r>
                      <a:r>
                        <a:rPr lang="fr-FR" sz="1200" dirty="0">
                          <a:effectLst/>
                        </a:rPr>
                        <a:t>valeurs universelles du sport</a:t>
                      </a:r>
                      <a:endParaRPr lang="it-IT" sz="1200" dirty="0">
                        <a:effectLst/>
                      </a:endParaRPr>
                    </a:p>
                    <a:p>
                      <a:pPr>
                        <a:lnSpc>
                          <a:spcPct val="107000"/>
                        </a:lnSpc>
                        <a:spcAft>
                          <a:spcPts val="0"/>
                        </a:spcAft>
                      </a:pPr>
                      <a:r>
                        <a:rPr lang="fr-FR" sz="1200" dirty="0">
                          <a:effectLst/>
                        </a:rPr>
                        <a:t> </a:t>
                      </a:r>
                      <a:endParaRPr lang="it-IT" sz="1200" dirty="0">
                        <a:effectLst/>
                      </a:endParaRPr>
                    </a:p>
                    <a:p>
                      <a:pPr>
                        <a:lnSpc>
                          <a:spcPct val="107000"/>
                        </a:lnSpc>
                        <a:spcAft>
                          <a:spcPts val="0"/>
                        </a:spcAft>
                      </a:pPr>
                      <a:r>
                        <a:rPr lang="fr-FR" sz="1200" dirty="0">
                          <a:effectLst/>
                        </a:rPr>
                        <a:t>Faire adhérer aux principes d’égalité de </a:t>
                      </a:r>
                      <a:r>
                        <a:rPr lang="fr-FR" sz="1200" dirty="0" smtClean="0">
                          <a:effectLst/>
                        </a:rPr>
                        <a:t>droit en situation sportive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715" marR="54715"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508250" y="1749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2" name="Immagine 1">
            <a:extLst>
              <a:ext uri="{FF2B5EF4-FFF2-40B4-BE49-F238E27FC236}">
                <a16:creationId xmlns:a16="http://schemas.microsoft.com/office/drawing/2014/main" id="{DDDCBDA3-02A4-4D02-A4BD-A52F5D6DC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198" y="5785234"/>
            <a:ext cx="1618846" cy="774788"/>
          </a:xfrm>
          <a:prstGeom prst="rect">
            <a:avLst/>
          </a:prstGeom>
        </p:spPr>
      </p:pic>
    </p:spTree>
    <p:extLst>
      <p:ext uri="{BB962C8B-B14F-4D97-AF65-F5344CB8AC3E}">
        <p14:creationId xmlns:p14="http://schemas.microsoft.com/office/powerpoint/2010/main" val="159476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54" y="4202662"/>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1743" y="4131497"/>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1803" y="4052575"/>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070257" y="4111494"/>
            <a:ext cx="723900" cy="702945"/>
          </a:xfrm>
          <a:prstGeom prst="rect">
            <a:avLst/>
          </a:prstGeom>
        </p:spPr>
      </p:pic>
      <p:sp>
        <p:nvSpPr>
          <p:cNvPr id="4" name="Rettangolo 3"/>
          <p:cNvSpPr/>
          <p:nvPr/>
        </p:nvSpPr>
        <p:spPr>
          <a:xfrm>
            <a:off x="2420982" y="293451"/>
            <a:ext cx="8055429" cy="646331"/>
          </a:xfrm>
          <a:prstGeom prst="rect">
            <a:avLst/>
          </a:prstGeom>
        </p:spPr>
        <p:txBody>
          <a:bodyPr wrap="square">
            <a:spAutoFit/>
          </a:bodyPr>
          <a:lstStyle/>
          <a:p>
            <a:pPr algn="ctr"/>
            <a:r>
              <a:rPr lang="fr-FR" b="1" dirty="0" smtClean="0"/>
              <a:t>LA</a:t>
            </a:r>
            <a:r>
              <a:rPr lang="fr-FR" b="1" dirty="0" smtClean="0">
                <a:ea typeface="Calibri" panose="020F0502020204030204" pitchFamily="34" charset="0"/>
                <a:cs typeface="Times New Roman" panose="02020603050405020304" pitchFamily="18" charset="0"/>
              </a:rPr>
              <a:t> </a:t>
            </a:r>
            <a:r>
              <a:rPr lang="fr-FR" b="1" dirty="0">
                <a:ea typeface="Calibri" panose="020F0502020204030204" pitchFamily="34" charset="0"/>
                <a:cs typeface="Times New Roman" panose="02020603050405020304" pitchFamily="18" charset="0"/>
              </a:rPr>
              <a:t>CONTRIBUTION À LA CITOYENNETÉ SPORTIVE </a:t>
            </a:r>
            <a:r>
              <a:rPr lang="fr-FR" b="1" dirty="0" smtClean="0">
                <a:ea typeface="Calibri" panose="020F0502020204030204" pitchFamily="34" charset="0"/>
                <a:cs typeface="Times New Roman" panose="02020603050405020304" pitchFamily="18" charset="0"/>
              </a:rPr>
              <a:t>– </a:t>
            </a:r>
          </a:p>
          <a:p>
            <a:pPr algn="ctr"/>
            <a:r>
              <a:rPr lang="fr-FR" b="1" dirty="0" smtClean="0">
                <a:ea typeface="Calibri" panose="020F0502020204030204" pitchFamily="34" charset="0"/>
                <a:cs typeface="Times New Roman" panose="02020603050405020304" pitchFamily="18" charset="0"/>
              </a:rPr>
              <a:t>LES </a:t>
            </a:r>
            <a:r>
              <a:rPr lang="fr-FR" b="1" dirty="0">
                <a:ea typeface="Calibri" panose="020F0502020204030204" pitchFamily="34" charset="0"/>
                <a:cs typeface="Times New Roman" panose="02020603050405020304" pitchFamily="18" charset="0"/>
              </a:rPr>
              <a:t>VALEURS DU SPORT À TRAVERS </a:t>
            </a:r>
            <a:r>
              <a:rPr lang="fr-FR" b="1" dirty="0" smtClean="0">
                <a:ea typeface="Calibri" panose="020F0502020204030204" pitchFamily="34" charset="0"/>
                <a:cs typeface="Times New Roman" panose="02020603050405020304" pitchFamily="18" charset="0"/>
              </a:rPr>
              <a:t>L</a:t>
            </a:r>
            <a:r>
              <a:rPr lang="fr-FR" b="1" dirty="0" smtClean="0"/>
              <a:t>A </a:t>
            </a:r>
            <a:r>
              <a:rPr lang="fr-FR" b="1" dirty="0"/>
              <a:t>CHARTE OLYMPIQUE </a:t>
            </a:r>
            <a:endParaRPr lang="it-IT" b="1" dirty="0"/>
          </a:p>
        </p:txBody>
      </p:sp>
      <p:pic>
        <p:nvPicPr>
          <p:cNvPr id="5" name="Immagine 4">
            <a:extLst>
              <a:ext uri="{FF2B5EF4-FFF2-40B4-BE49-F238E27FC236}">
                <a16:creationId xmlns:a16="http://schemas.microsoft.com/office/drawing/2014/main" id="{85AECB48-2B62-44DF-A938-977B54B70B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3917" y="4055527"/>
            <a:ext cx="1618846" cy="774788"/>
          </a:xfrm>
          <a:prstGeom prst="rect">
            <a:avLst/>
          </a:prstGeom>
        </p:spPr>
      </p:pic>
      <p:sp>
        <p:nvSpPr>
          <p:cNvPr id="6" name="CasellaDiTesto 5">
            <a:extLst>
              <a:ext uri="{FF2B5EF4-FFF2-40B4-BE49-F238E27FC236}">
                <a16:creationId xmlns:a16="http://schemas.microsoft.com/office/drawing/2014/main" id="{AD637D8F-F22E-4B60-885F-3F68C20AC0B1}"/>
              </a:ext>
            </a:extLst>
          </p:cNvPr>
          <p:cNvSpPr txBox="1"/>
          <p:nvPr/>
        </p:nvSpPr>
        <p:spPr>
          <a:xfrm>
            <a:off x="2193759" y="1110192"/>
            <a:ext cx="9038348" cy="2862322"/>
          </a:xfrm>
          <a:prstGeom prst="rect">
            <a:avLst/>
          </a:prstGeom>
          <a:noFill/>
        </p:spPr>
        <p:txBody>
          <a:bodyPr wrap="square" rtlCol="0">
            <a:spAutoFit/>
          </a:bodyPr>
          <a:lstStyle/>
          <a:p>
            <a:pPr algn="just"/>
            <a:r>
              <a:rPr lang="fr-FR" sz="1800" dirty="0"/>
              <a:t>« L’Olympisme est une philosophie de vie, exaltant et combinant en un ensemble équilibré les qualités du corps, de la volonté et de l’esprit. Alliant le sport à la culture et à l’éducation, l’Olympisme se veut créateur d’un style de vie fondé sur la joie dans l’effort, la valeur éducative du bon exemple, la responsabilité sociale et le respect des principes éthiques fondamentaux universels ». </a:t>
            </a:r>
          </a:p>
          <a:p>
            <a:r>
              <a:rPr lang="fr-FR" sz="1800" dirty="0"/>
              <a:t>Aujourd’hui, l’Olympisme s’articule autour de quelques valeurs fondamentales :</a:t>
            </a:r>
            <a:r>
              <a:rPr lang="it-IT" sz="1800" dirty="0"/>
              <a:t/>
            </a:r>
            <a:br>
              <a:rPr lang="it-IT" sz="1800" dirty="0"/>
            </a:br>
            <a:r>
              <a:rPr lang="fr-FR" sz="1800" dirty="0"/>
              <a:t> </a:t>
            </a:r>
            <a:r>
              <a:rPr lang="it-IT" sz="1800" dirty="0"/>
              <a:t/>
            </a:r>
            <a:br>
              <a:rPr lang="it-IT" sz="1800" dirty="0"/>
            </a:br>
            <a:r>
              <a:rPr lang="fr-FR" sz="1800" b="1" dirty="0"/>
              <a:t>L’excellence  </a:t>
            </a:r>
            <a:r>
              <a:rPr lang="it-IT" sz="1800" b="1" dirty="0"/>
              <a:t/>
            </a:r>
            <a:br>
              <a:rPr lang="it-IT" sz="1800" b="1" dirty="0"/>
            </a:br>
            <a:r>
              <a:rPr lang="fr-FR" sz="1800" b="1" dirty="0"/>
              <a:t>L’amitié   </a:t>
            </a:r>
            <a:r>
              <a:rPr lang="it-IT" sz="1800" b="1" dirty="0"/>
              <a:t/>
            </a:r>
            <a:br>
              <a:rPr lang="it-IT" sz="1800" b="1" dirty="0"/>
            </a:br>
            <a:r>
              <a:rPr lang="fr-FR" sz="1800" b="1" dirty="0"/>
              <a:t>Le respect</a:t>
            </a:r>
            <a:endParaRPr lang="it-IT" dirty="0"/>
          </a:p>
        </p:txBody>
      </p:sp>
    </p:spTree>
    <p:extLst>
      <p:ext uri="{BB962C8B-B14F-4D97-AF65-F5344CB8AC3E}">
        <p14:creationId xmlns:p14="http://schemas.microsoft.com/office/powerpoint/2010/main" val="21439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43BA19-0C6A-4E4D-B163-9E976566F297}"/>
              </a:ext>
            </a:extLst>
          </p:cNvPr>
          <p:cNvSpPr>
            <a:spLocks noGrp="1"/>
          </p:cNvSpPr>
          <p:nvPr>
            <p:ph idx="1"/>
          </p:nvPr>
        </p:nvSpPr>
        <p:spPr>
          <a:xfrm>
            <a:off x="459151" y="1110192"/>
            <a:ext cx="3469215" cy="4436831"/>
          </a:xfrm>
        </p:spPr>
        <p:txBody>
          <a:bodyPr>
            <a:normAutofit fontScale="55000" lnSpcReduction="20000"/>
          </a:bodyPr>
          <a:lstStyle/>
          <a:p>
            <a:pPr marL="0" indent="0">
              <a:buNone/>
            </a:pPr>
            <a:r>
              <a:rPr lang="fr-FR" dirty="0" smtClean="0"/>
              <a:t>En France, </a:t>
            </a:r>
            <a:r>
              <a:rPr lang="fr-FR" dirty="0"/>
              <a:t>l</a:t>
            </a:r>
            <a:r>
              <a:rPr lang="fr-FR" dirty="0" smtClean="0"/>
              <a:t>’article 1 de la constitution stipule:</a:t>
            </a:r>
          </a:p>
          <a:p>
            <a:pPr marL="0" indent="0">
              <a:buNone/>
            </a:pPr>
            <a:r>
              <a:rPr lang="fr-FR" dirty="0" smtClean="0"/>
              <a:t>La </a:t>
            </a:r>
            <a:r>
              <a:rPr lang="fr-FR" dirty="0"/>
              <a:t>France est une République indivisible, laïque, démocratique et sociale. Elle assure l'égalité devant la loi de tous les citoyens sans distinction d'origine, de race ou de religion. Elle respecte toutes les croyances. Son organisation est décentralisée</a:t>
            </a:r>
            <a:r>
              <a:rPr lang="fr-FR" dirty="0" smtClean="0"/>
              <a:t>.</a:t>
            </a:r>
          </a:p>
          <a:p>
            <a:pPr marL="0" indent="0">
              <a:buNone/>
            </a:pPr>
            <a:r>
              <a:rPr lang="fr-FR" sz="2000" dirty="0" smtClean="0"/>
              <a:t>L’article 9 de la convention européenne des droits de l’homme (CEDH) </a:t>
            </a:r>
            <a:r>
              <a:rPr lang="fr-FR" dirty="0" smtClean="0"/>
              <a:t>définit </a:t>
            </a:r>
            <a:r>
              <a:rPr lang="fr-FR" dirty="0"/>
              <a:t>le droit à la </a:t>
            </a:r>
            <a:r>
              <a:rPr lang="fr-FR" dirty="0">
                <a:hlinkClick r:id="rId2" tooltip="Liberté de pensée"/>
              </a:rPr>
              <a:t>liberté de pensée</a:t>
            </a:r>
            <a:r>
              <a:rPr lang="fr-FR" dirty="0"/>
              <a:t>, de </a:t>
            </a:r>
            <a:r>
              <a:rPr lang="fr-FR" dirty="0">
                <a:hlinkClick r:id="rId3" tooltip="Liberté de conscience"/>
              </a:rPr>
              <a:t>conscience</a:t>
            </a:r>
            <a:r>
              <a:rPr lang="fr-FR" dirty="0"/>
              <a:t> et de </a:t>
            </a:r>
            <a:r>
              <a:rPr lang="fr-FR" dirty="0">
                <a:hlinkClick r:id="rId4" tooltip="Liberté de religion"/>
              </a:rPr>
              <a:t>religion</a:t>
            </a:r>
            <a:r>
              <a:rPr lang="fr-FR" dirty="0" smtClean="0"/>
              <a:t>.</a:t>
            </a:r>
          </a:p>
          <a:p>
            <a:pPr marL="0" indent="0">
              <a:buNone/>
            </a:pPr>
            <a:r>
              <a:rPr lang="fr-FR" sz="2000" dirty="0" smtClean="0"/>
              <a:t>L’article 14 de la CEDH </a:t>
            </a:r>
            <a:r>
              <a:rPr lang="fr-FR" dirty="0" smtClean="0"/>
              <a:t> </a:t>
            </a:r>
            <a:r>
              <a:rPr lang="fr-FR" dirty="0"/>
              <a:t>interdit toute type de </a:t>
            </a:r>
            <a:r>
              <a:rPr lang="fr-FR" dirty="0" smtClean="0"/>
              <a:t>discrimination </a:t>
            </a:r>
            <a:r>
              <a:rPr lang="fr-FR" dirty="0"/>
              <a:t>dont le sexe, la race, la couleur, la langue, la religion, l'appartenance à une </a:t>
            </a:r>
            <a:r>
              <a:rPr lang="fr-FR" dirty="0">
                <a:hlinkClick r:id="rId5" tooltip="Minorité nationale"/>
              </a:rPr>
              <a:t>minorité nationale</a:t>
            </a:r>
            <a:r>
              <a:rPr lang="fr-FR" dirty="0"/>
              <a:t> </a:t>
            </a:r>
            <a:r>
              <a:rPr lang="fr-FR" dirty="0" smtClean="0"/>
              <a:t>…</a:t>
            </a:r>
            <a:endParaRPr lang="fr-FR" sz="2000" dirty="0"/>
          </a:p>
          <a:p>
            <a:pPr marL="0" indent="0">
              <a:buNone/>
            </a:pPr>
            <a:r>
              <a:rPr lang="fr-FR" sz="2000" dirty="0"/>
              <a:t>La charte olympique évoque que le principe de neutralité permet la "préservation de la dignité humaine". Il s’agit de sauvegarder la personne humaine « contre toute forme d’asservissement ou de dégradation ».</a:t>
            </a:r>
            <a:br>
              <a:rPr lang="fr-FR" sz="2000" dirty="0"/>
            </a:br>
            <a:r>
              <a:rPr lang="fr-FR" sz="2000" dirty="0"/>
              <a:t/>
            </a:r>
            <a:br>
              <a:rPr lang="fr-FR" sz="2000" dirty="0"/>
            </a:br>
            <a:r>
              <a:rPr lang="fr-FR" sz="2000" dirty="0" smtClean="0"/>
              <a:t>Le </a:t>
            </a:r>
            <a:r>
              <a:rPr lang="fr-FR" sz="2000" dirty="0"/>
              <a:t>principe de neutralité est un corollaire du </a:t>
            </a:r>
            <a:r>
              <a:rPr lang="fr-FR" sz="2000" dirty="0" smtClean="0"/>
              <a:t>principe d’égalité.</a:t>
            </a:r>
            <a:r>
              <a:rPr lang="fr-FR" sz="2000" dirty="0"/>
              <a:t/>
            </a:r>
            <a:br>
              <a:rPr lang="fr-FR" sz="2000" dirty="0"/>
            </a:br>
            <a:r>
              <a:rPr lang="fr-FR" sz="2000" dirty="0"/>
              <a:t/>
            </a:r>
            <a:br>
              <a:rPr lang="fr-FR" sz="2000" dirty="0"/>
            </a:br>
            <a:r>
              <a:rPr lang="fr-FR" sz="2000" dirty="0"/>
              <a:t>l’impartialité </a:t>
            </a:r>
            <a:r>
              <a:rPr lang="fr-FR" sz="2000" dirty="0" smtClean="0"/>
              <a:t>attendue de la part de l’éducateur permet de traiter à égalité les </a:t>
            </a:r>
            <a:r>
              <a:rPr lang="fr-FR" sz="2000" dirty="0"/>
              <a:t>intérêts</a:t>
            </a:r>
            <a:r>
              <a:rPr lang="fr-FR" sz="2000" dirty="0" smtClean="0"/>
              <a:t>, les </a:t>
            </a:r>
            <a:r>
              <a:rPr lang="fr-FR" sz="2000" dirty="0"/>
              <a:t>préférences </a:t>
            </a:r>
            <a:r>
              <a:rPr lang="fr-FR" sz="2000" dirty="0" smtClean="0"/>
              <a:t>ou </a:t>
            </a:r>
            <a:r>
              <a:rPr lang="fr-FR" sz="2000" dirty="0"/>
              <a:t>la dignité de </a:t>
            </a:r>
            <a:r>
              <a:rPr lang="fr-FR" sz="2000" dirty="0" smtClean="0"/>
              <a:t>chacun.</a:t>
            </a:r>
            <a:r>
              <a:rPr lang="fr-FR" sz="2000" dirty="0"/>
              <a:t/>
            </a:r>
            <a:br>
              <a:rPr lang="fr-FR" sz="2000" dirty="0"/>
            </a:br>
            <a:r>
              <a:rPr lang="fr-FR" sz="2000" dirty="0"/>
              <a:t/>
            </a:r>
            <a:br>
              <a:rPr lang="fr-FR" sz="2000" dirty="0"/>
            </a:br>
            <a:endParaRPr lang="it-IT" dirty="0"/>
          </a:p>
        </p:txBody>
      </p:sp>
      <p:sp>
        <p:nvSpPr>
          <p:cNvPr id="5" name="Segnaposto testo 4">
            <a:extLst>
              <a:ext uri="{FF2B5EF4-FFF2-40B4-BE49-F238E27FC236}">
                <a16:creationId xmlns:a16="http://schemas.microsoft.com/office/drawing/2014/main" id="{C62B0CE9-FC56-44E1-877A-DFB5FFD2E6F7}"/>
              </a:ext>
            </a:extLst>
          </p:cNvPr>
          <p:cNvSpPr>
            <a:spLocks noGrp="1"/>
          </p:cNvSpPr>
          <p:nvPr>
            <p:ph type="body" sz="half" idx="2"/>
          </p:nvPr>
        </p:nvSpPr>
        <p:spPr>
          <a:xfrm>
            <a:off x="8549640" y="1570886"/>
            <a:ext cx="3200400" cy="3451490"/>
          </a:xfrm>
        </p:spPr>
        <p:txBody>
          <a:bodyPr>
            <a:normAutofit fontScale="92500" lnSpcReduction="10000"/>
          </a:bodyPr>
          <a:lstStyle/>
          <a:p>
            <a:pPr algn="just"/>
            <a:r>
              <a:rPr lang="fr-FR" sz="1600" dirty="0"/>
              <a:t>Les principes de neutralité et d’’impartialité fournissent dès lors un cadre légitime permettant l’engagement du plus grand nombre dans l’activité sportive. Ce cadre possède </a:t>
            </a:r>
            <a:r>
              <a:rPr lang="fr-FR" sz="1600" dirty="0" smtClean="0"/>
              <a:t>un </a:t>
            </a:r>
            <a:r>
              <a:rPr lang="fr-FR" sz="1600" dirty="0"/>
              <a:t>grand potentiel de formation et d’éducation</a:t>
            </a:r>
            <a:br>
              <a:rPr lang="fr-FR" sz="1600" dirty="0"/>
            </a:br>
            <a:r>
              <a:rPr lang="it-IT" sz="1600" dirty="0"/>
              <a:t/>
            </a:r>
            <a:br>
              <a:rPr lang="it-IT" sz="1600" dirty="0"/>
            </a:br>
            <a:r>
              <a:rPr lang="fr-FR" sz="1600" dirty="0"/>
              <a:t>Le sport est un système de pratiques doublé d’un système de représentations et de valeurs dont la fonction est de doter toute société de visions du monde et de modes de comportements</a:t>
            </a:r>
            <a:endParaRPr lang="it-IT" sz="1600" dirty="0"/>
          </a:p>
        </p:txBody>
      </p:sp>
      <p:pic>
        <p:nvPicPr>
          <p:cNvPr id="7" name="Image 3"/>
          <p:cNvPicPr/>
          <p:nvPr/>
        </p:nvPicPr>
        <p:blipFill>
          <a:blip r:embed="rId6"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7"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3880" y="5804852"/>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11">
            <a:extLst>
              <a:ext uri="{28A0092B-C50C-407E-A947-70E740481C1C}">
                <a14:useLocalDpi xmlns:a14="http://schemas.microsoft.com/office/drawing/2010/main" val="0"/>
              </a:ext>
            </a:extLst>
          </a:blip>
          <a:stretch>
            <a:fillRect/>
          </a:stretch>
        </p:blipFill>
        <p:spPr>
          <a:xfrm>
            <a:off x="10628826" y="5768178"/>
            <a:ext cx="723900" cy="702945"/>
          </a:xfrm>
          <a:prstGeom prst="rect">
            <a:avLst/>
          </a:prstGeom>
        </p:spPr>
      </p:pic>
      <p:sp>
        <p:nvSpPr>
          <p:cNvPr id="4" name="Rettangolo 3"/>
          <p:cNvSpPr/>
          <p:nvPr/>
        </p:nvSpPr>
        <p:spPr>
          <a:xfrm>
            <a:off x="2487066" y="630421"/>
            <a:ext cx="7217874" cy="388696"/>
          </a:xfrm>
          <a:prstGeom prst="rect">
            <a:avLst/>
          </a:prstGeom>
        </p:spPr>
        <p:txBody>
          <a:bodyPr wrap="none">
            <a:spAutoFit/>
          </a:bodyPr>
          <a:lstStyle/>
          <a:p>
            <a:pPr algn="ctr">
              <a:lnSpc>
                <a:spcPct val="107000"/>
              </a:lnSpc>
              <a:spcAft>
                <a:spcPts val="800"/>
              </a:spcAft>
            </a:pPr>
            <a:r>
              <a:rPr lang="fr-FR" b="1" dirty="0">
                <a:effectLst/>
                <a:ea typeface="Calibri" panose="020F0502020204030204" pitchFamily="34" charset="0"/>
                <a:cs typeface="Times New Roman" panose="02020603050405020304" pitchFamily="18" charset="0"/>
              </a:rPr>
              <a:t>LA NOTION DE </a:t>
            </a:r>
            <a:r>
              <a:rPr lang="fr-FR" b="1" dirty="0" smtClean="0">
                <a:effectLst/>
                <a:ea typeface="Calibri" panose="020F0502020204030204" pitchFamily="34" charset="0"/>
                <a:cs typeface="Times New Roman" panose="02020603050405020304" pitchFamily="18" charset="0"/>
              </a:rPr>
              <a:t>NEUTRALITÉ ET D’EGALITE </a:t>
            </a:r>
            <a:r>
              <a:rPr lang="fr-FR" b="1" dirty="0">
                <a:effectLst/>
                <a:ea typeface="Calibri" panose="020F0502020204030204" pitchFamily="34" charset="0"/>
                <a:cs typeface="Times New Roman" panose="02020603050405020304" pitchFamily="18" charset="0"/>
              </a:rPr>
              <a:t>DANS LE SPORT</a:t>
            </a:r>
            <a:endParaRPr lang="it-IT" sz="1600" b="1" dirty="0">
              <a:effectLst/>
              <a:ea typeface="Calibri" panose="020F0502020204030204" pitchFamily="34" charset="0"/>
              <a:cs typeface="Times New Roman" panose="02020603050405020304" pitchFamily="18" charset="0"/>
            </a:endParaRPr>
          </a:p>
        </p:txBody>
      </p:sp>
      <p:pic>
        <p:nvPicPr>
          <p:cNvPr id="6" name="Immagine 5">
            <a:extLst>
              <a:ext uri="{FF2B5EF4-FFF2-40B4-BE49-F238E27FC236}">
                <a16:creationId xmlns:a16="http://schemas.microsoft.com/office/drawing/2014/main" id="{8E27B270-BB3D-4D9D-AA01-D439E156A8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pic>
        <p:nvPicPr>
          <p:cNvPr id="17" name="Immagine 16" descr="Schermata 2020-06-24 alle 14.07.51.png">
            <a:extLst>
              <a:ext uri="{FF2B5EF4-FFF2-40B4-BE49-F238E27FC236}">
                <a16:creationId xmlns:a16="http://schemas.microsoft.com/office/drawing/2014/main" id="{6271C474-6728-45E3-B9BA-9A86A6C75746}"/>
              </a:ext>
            </a:extLst>
          </p:cNvPr>
          <p:cNvPicPr>
            <a:picLocks noChangeAspect="1"/>
          </p:cNvPicPr>
          <p:nvPr/>
        </p:nvPicPr>
        <p:blipFill>
          <a:blip r:embed="rId13"/>
          <a:stretch>
            <a:fillRect/>
          </a:stretch>
        </p:blipFill>
        <p:spPr>
          <a:xfrm>
            <a:off x="4094328" y="1570886"/>
            <a:ext cx="4089552" cy="2505505"/>
          </a:xfrm>
          <a:prstGeom prst="rect">
            <a:avLst/>
          </a:prstGeom>
          <a:ln>
            <a:noFill/>
          </a:ln>
          <a:effectLst>
            <a:softEdge rad="112500"/>
          </a:effectLst>
        </p:spPr>
      </p:pic>
    </p:spTree>
    <p:extLst>
      <p:ext uri="{BB962C8B-B14F-4D97-AF65-F5344CB8AC3E}">
        <p14:creationId xmlns:p14="http://schemas.microsoft.com/office/powerpoint/2010/main" val="307826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13CD5866-FB74-4601-9CC7-C2FC9CA0C024}"/>
              </a:ext>
            </a:extLst>
          </p:cNvPr>
          <p:cNvSpPr>
            <a:spLocks noGrp="1"/>
          </p:cNvSpPr>
          <p:nvPr>
            <p:ph sz="half" idx="2"/>
          </p:nvPr>
        </p:nvSpPr>
        <p:spPr>
          <a:xfrm>
            <a:off x="1069848" y="2180772"/>
            <a:ext cx="5363296" cy="3602999"/>
          </a:xfrm>
        </p:spPr>
        <p:txBody>
          <a:bodyPr>
            <a:normAutofit/>
          </a:bodyPr>
          <a:lstStyle/>
          <a:p>
            <a:pPr algn="just"/>
            <a:r>
              <a:rPr lang="fr-FR" sz="1700" dirty="0">
                <a:latin typeface="+mn-lt"/>
              </a:rPr>
              <a:t>EXERCICE 1 : Faire le lien entre les valeurs universelles du sport, les valeurs de nos sociétés démocratiques et les valeurs de citoyenneté : civisme, civilité et solidarité ?</a:t>
            </a:r>
            <a:endParaRPr lang="fr-FR" sz="1700" dirty="0"/>
          </a:p>
          <a:p>
            <a:pPr algn="just"/>
            <a:r>
              <a:rPr lang="fr-FR" sz="1700" dirty="0">
                <a:latin typeface="+mn-lt"/>
              </a:rPr>
              <a:t>EXERCICE 2 : chercher des citations ou des devises qui valorisent les principes démocratiques dans ou par le sport.</a:t>
            </a:r>
            <a:endParaRPr lang="fr-FR" sz="1700" dirty="0"/>
          </a:p>
          <a:p>
            <a:pPr algn="just"/>
            <a:r>
              <a:rPr lang="fr-FR" sz="1700" dirty="0">
                <a:latin typeface="+mn-lt"/>
              </a:rPr>
              <a:t>EXERCICE 3 : repérer dans l’histoire du sport ou de l’éducation populaire 6 figures marquantes femmes et hommes qui ont incarné ou contribué à la valorisation de la citoyenneté sportive en résumant leur contribution</a:t>
            </a:r>
            <a:endParaRPr lang="it-IT" sz="1700"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sp>
        <p:nvSpPr>
          <p:cNvPr id="17" name="Titolo 16">
            <a:extLst>
              <a:ext uri="{FF2B5EF4-FFF2-40B4-BE49-F238E27FC236}">
                <a16:creationId xmlns:a16="http://schemas.microsoft.com/office/drawing/2014/main" id="{75511D92-061D-4A30-9941-BE679751E3C6}"/>
              </a:ext>
            </a:extLst>
          </p:cNvPr>
          <p:cNvSpPr>
            <a:spLocks noGrp="1"/>
          </p:cNvSpPr>
          <p:nvPr>
            <p:ph type="title"/>
          </p:nvPr>
        </p:nvSpPr>
        <p:spPr>
          <a:xfrm>
            <a:off x="1214650" y="1277802"/>
            <a:ext cx="3599647" cy="902970"/>
          </a:xfrm>
        </p:spPr>
        <p:txBody>
          <a:bodyPr>
            <a:normAutofit/>
          </a:bodyPr>
          <a:lstStyle/>
          <a:p>
            <a:r>
              <a:rPr lang="fr-FR" sz="2000" b="1" dirty="0"/>
              <a:t>GUIDE D’ANIMATION</a:t>
            </a:r>
            <a:br>
              <a:rPr lang="fr-FR" sz="2000" b="1" dirty="0"/>
            </a:br>
            <a:r>
              <a:rPr lang="fr-FR" sz="2000" b="1" dirty="0"/>
              <a:t>EXERCICE</a:t>
            </a:r>
            <a:endParaRPr lang="it-IT" dirty="0"/>
          </a:p>
        </p:txBody>
      </p:sp>
      <p:pic>
        <p:nvPicPr>
          <p:cNvPr id="19" name="Immagine 18">
            <a:extLst>
              <a:ext uri="{FF2B5EF4-FFF2-40B4-BE49-F238E27FC236}">
                <a16:creationId xmlns:a16="http://schemas.microsoft.com/office/drawing/2014/main" id="{EF4FB1FC-7229-47E0-A44D-E7FA169777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pic>
        <p:nvPicPr>
          <p:cNvPr id="21" name="Immagine 20" descr="Intercultura1.png">
            <a:extLst>
              <a:ext uri="{FF2B5EF4-FFF2-40B4-BE49-F238E27FC236}">
                <a16:creationId xmlns:a16="http://schemas.microsoft.com/office/drawing/2014/main" id="{5BE9D44F-0475-4434-B05D-8A96C060A867}"/>
              </a:ext>
            </a:extLst>
          </p:cNvPr>
          <p:cNvPicPr>
            <a:picLocks noChangeAspect="1"/>
          </p:cNvPicPr>
          <p:nvPr/>
        </p:nvPicPr>
        <p:blipFill>
          <a:blip r:embed="rId9"/>
          <a:stretch>
            <a:fillRect/>
          </a:stretch>
        </p:blipFill>
        <p:spPr>
          <a:xfrm>
            <a:off x="6579783" y="1571096"/>
            <a:ext cx="3342139" cy="1857905"/>
          </a:xfrm>
          <a:prstGeom prst="rect">
            <a:avLst/>
          </a:prstGeom>
          <a:ln>
            <a:noFill/>
          </a:ln>
          <a:effectLst>
            <a:softEdge rad="112500"/>
          </a:effectLst>
        </p:spPr>
      </p:pic>
      <p:pic>
        <p:nvPicPr>
          <p:cNvPr id="23" name="Immagine 22">
            <a:extLst>
              <a:ext uri="{FF2B5EF4-FFF2-40B4-BE49-F238E27FC236}">
                <a16:creationId xmlns:a16="http://schemas.microsoft.com/office/drawing/2014/main" id="{653C9D06-7361-4E33-A79A-299AF6148FA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91235" y="3637488"/>
            <a:ext cx="2613891" cy="1959305"/>
          </a:xfrm>
          <a:prstGeom prst="rect">
            <a:avLst/>
          </a:prstGeom>
          <a:ln>
            <a:noFill/>
          </a:ln>
          <a:effectLst>
            <a:softEdge rad="112500"/>
          </a:effectLst>
        </p:spPr>
      </p:pic>
    </p:spTree>
    <p:extLst>
      <p:ext uri="{BB962C8B-B14F-4D97-AF65-F5344CB8AC3E}">
        <p14:creationId xmlns:p14="http://schemas.microsoft.com/office/powerpoint/2010/main" val="28831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14650" y="484632"/>
            <a:ext cx="9566575" cy="1609344"/>
          </a:xfrm>
        </p:spPr>
        <p:txBody>
          <a:bodyPr>
            <a:normAutofit/>
          </a:bodyPr>
          <a:lstStyle/>
          <a:p>
            <a:r>
              <a:rPr lang="fr-FR" sz="2000" b="1" dirty="0">
                <a:latin typeface="+mn-lt"/>
              </a:rPr>
              <a:t>VALEURS, </a:t>
            </a:r>
            <a:br>
              <a:rPr lang="fr-FR" sz="2000" b="1" dirty="0">
                <a:latin typeface="+mn-lt"/>
              </a:rPr>
            </a:br>
            <a:r>
              <a:rPr lang="fr-FR" sz="2000" b="1" dirty="0">
                <a:latin typeface="+mn-lt"/>
              </a:rPr>
              <a:t>FABRICATION DE LA NORME EN SPORT ET PROCESSUS DE SOCIALISATION</a:t>
            </a:r>
            <a:endParaRPr lang="it-IT" sz="2000" b="1" dirty="0">
              <a:latin typeface="+mn-lt"/>
            </a:endParaRPr>
          </a:p>
        </p:txBody>
      </p:sp>
      <p:sp>
        <p:nvSpPr>
          <p:cNvPr id="3" name="Sottotitolo 2"/>
          <p:cNvSpPr>
            <a:spLocks noGrp="1"/>
          </p:cNvSpPr>
          <p:nvPr>
            <p:ph idx="1"/>
          </p:nvPr>
        </p:nvSpPr>
        <p:spPr>
          <a:xfrm>
            <a:off x="1077311" y="1807373"/>
            <a:ext cx="10058399" cy="3721789"/>
          </a:xfrm>
        </p:spPr>
        <p:txBody>
          <a:bodyPr>
            <a:noAutofit/>
          </a:bodyPr>
          <a:lstStyle/>
          <a:p>
            <a:pPr algn="just"/>
            <a:r>
              <a:rPr lang="fr-FR" sz="1700" dirty="0"/>
              <a:t>Le sport est éminemment constitutif de l’identité des jeunes, filles et garçons. Le sport </a:t>
            </a:r>
            <a:r>
              <a:rPr lang="fr-FR" sz="1700" dirty="0" smtClean="0"/>
              <a:t>est </a:t>
            </a:r>
            <a:r>
              <a:rPr lang="fr-FR" sz="1700" dirty="0"/>
              <a:t>caractérisé par un système de </a:t>
            </a:r>
            <a:r>
              <a:rPr lang="fr-FR" sz="1700" dirty="0" smtClean="0"/>
              <a:t>valeurs </a:t>
            </a:r>
            <a:r>
              <a:rPr lang="fr-FR" sz="1700" dirty="0"/>
              <a:t>et de normes qui s’imposent aux individus. C’est un « fait social », manière de penser, d’agir et de se sentir. Pour Durkheim, le fait social, s’impose à l’individu qu’il le veuille ou non. Trois éléments sont à considérer au sein d’un processus de socialisation : les valeurs, les normes et les rôles.</a:t>
            </a:r>
          </a:p>
          <a:p>
            <a:pPr marL="0" indent="0" algn="l">
              <a:buNone/>
            </a:pPr>
            <a:r>
              <a:rPr lang="fr-FR" sz="1700" dirty="0"/>
              <a:t>Nous identifions quatre dimensions qui constituent le cadre de référence des valeurs du sport : </a:t>
            </a:r>
            <a:endParaRPr lang="it-IT" sz="1700" dirty="0"/>
          </a:p>
          <a:p>
            <a:pPr algn="l"/>
            <a:r>
              <a:rPr lang="fr-FR" sz="1700" b="1" i="1" dirty="0"/>
              <a:t>La dimension communautaire</a:t>
            </a:r>
            <a:r>
              <a:rPr lang="fr-FR" sz="1700" b="1" dirty="0"/>
              <a:t> </a:t>
            </a:r>
          </a:p>
          <a:p>
            <a:pPr algn="l"/>
            <a:r>
              <a:rPr lang="fr-FR" sz="1700" b="1" i="1" dirty="0"/>
              <a:t>La culture sportive</a:t>
            </a:r>
          </a:p>
          <a:p>
            <a:pPr algn="l"/>
            <a:r>
              <a:rPr lang="fr-FR" sz="1700" b="1" i="1" dirty="0"/>
              <a:t>La perspective éthique</a:t>
            </a:r>
          </a:p>
          <a:p>
            <a:pPr algn="l"/>
            <a:r>
              <a:rPr lang="fr-FR" sz="1700" b="1" i="1" dirty="0"/>
              <a:t>L’émotion</a:t>
            </a:r>
          </a:p>
          <a:p>
            <a:pPr marL="0" indent="0" algn="l">
              <a:buNone/>
            </a:pPr>
            <a:r>
              <a:rPr lang="fr-FR" sz="1700" dirty="0"/>
              <a:t>L’analyse </a:t>
            </a:r>
            <a:r>
              <a:rPr lang="fr-FR" sz="1700" dirty="0" smtClean="0"/>
              <a:t>de ce </a:t>
            </a:r>
            <a:r>
              <a:rPr lang="fr-FR" sz="1700" dirty="0"/>
              <a:t>cadre de référence des valeurs du sport permet </a:t>
            </a:r>
            <a:r>
              <a:rPr lang="fr-FR" sz="1700" dirty="0" smtClean="0"/>
              <a:t>d’identifier des </a:t>
            </a:r>
            <a:r>
              <a:rPr lang="fr-FR" sz="1700" dirty="0"/>
              <a:t>valeurs et normes qui caractérisent les processus </a:t>
            </a:r>
            <a:r>
              <a:rPr lang="fr-FR" sz="1700"/>
              <a:t>de </a:t>
            </a:r>
            <a:r>
              <a:rPr lang="fr-FR" sz="1700" smtClean="0"/>
              <a:t>socialisation </a:t>
            </a:r>
            <a:r>
              <a:rPr lang="fr-FR" sz="1700" dirty="0"/>
              <a:t>au sein des organisations sportives</a:t>
            </a:r>
            <a:endParaRPr lang="it-IT" sz="1700" b="1"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4" name="Immagine 3">
            <a:extLst>
              <a:ext uri="{FF2B5EF4-FFF2-40B4-BE49-F238E27FC236}">
                <a16:creationId xmlns:a16="http://schemas.microsoft.com/office/drawing/2014/main" id="{CBB45387-26A6-49E4-8B9F-6F9EE41B0C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spTree>
    <p:extLst>
      <p:ext uri="{BB962C8B-B14F-4D97-AF65-F5344CB8AC3E}">
        <p14:creationId xmlns:p14="http://schemas.microsoft.com/office/powerpoint/2010/main" val="359005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9E29-E9DA-41FA-BE1A-D7FD81D079C2}"/>
              </a:ext>
            </a:extLst>
          </p:cNvPr>
          <p:cNvSpPr>
            <a:spLocks noGrp="1"/>
          </p:cNvSpPr>
          <p:nvPr>
            <p:ph type="title"/>
          </p:nvPr>
        </p:nvSpPr>
        <p:spPr>
          <a:xfrm>
            <a:off x="8530108" y="1339666"/>
            <a:ext cx="2911325" cy="1125800"/>
          </a:xfrm>
        </p:spPr>
        <p:txBody>
          <a:bodyPr>
            <a:normAutofit/>
          </a:bodyPr>
          <a:lstStyle/>
          <a:p>
            <a:r>
              <a:rPr lang="fr-FR" sz="1700" i="1" dirty="0"/>
              <a:t>La socialisation par les Valeurs et la culture dans le sport</a:t>
            </a:r>
            <a:r>
              <a:rPr lang="fr-FR" sz="1700" dirty="0"/>
              <a:t> </a:t>
            </a:r>
            <a:r>
              <a:rPr lang="fr-FR" sz="1800" dirty="0"/>
              <a:t/>
            </a:r>
            <a:br>
              <a:rPr lang="fr-FR" sz="1800" dirty="0"/>
            </a:br>
            <a:endParaRPr lang="it-IT" sz="1800" dirty="0"/>
          </a:p>
        </p:txBody>
      </p:sp>
      <p:sp>
        <p:nvSpPr>
          <p:cNvPr id="3" name="Sottotitolo 2"/>
          <p:cNvSpPr>
            <a:spLocks noGrp="1"/>
          </p:cNvSpPr>
          <p:nvPr>
            <p:ph idx="1"/>
          </p:nvPr>
        </p:nvSpPr>
        <p:spPr>
          <a:xfrm>
            <a:off x="895265" y="1511733"/>
            <a:ext cx="4573312" cy="4268342"/>
          </a:xfrm>
        </p:spPr>
        <p:txBody>
          <a:bodyPr>
            <a:noAutofit/>
          </a:bodyPr>
          <a:lstStyle/>
          <a:p>
            <a:pPr algn="just"/>
            <a:r>
              <a:rPr lang="fr-FR" sz="1700" b="1" i="1" dirty="0"/>
              <a:t>La logique sportive et la norme </a:t>
            </a:r>
            <a:r>
              <a:rPr lang="fr-FR" sz="1700" i="1" dirty="0"/>
              <a:t>:</a:t>
            </a:r>
            <a:r>
              <a:rPr lang="fr-FR" sz="1700" dirty="0"/>
              <a:t> les sports sont un champ d’expériences infini de dépassement des limites et de représentations de l’exploit. La figure du champion ou du « héros » sportif est devenue un modèle d’identification pour le public et une figure majeure de l’excellence dans nos sociétés contemporaines….</a:t>
            </a:r>
          </a:p>
          <a:p>
            <a:pPr algn="just"/>
            <a:endParaRPr lang="fr-FR" sz="1700" dirty="0"/>
          </a:p>
          <a:p>
            <a:pPr marL="0" indent="0" algn="just">
              <a:buNone/>
            </a:pPr>
            <a:r>
              <a:rPr lang="fr-FR" sz="1700" i="1" dirty="0" smtClean="0"/>
              <a:t> </a:t>
            </a:r>
            <a:endParaRPr lang="fr-FR" sz="1700" i="1" dirty="0"/>
          </a:p>
        </p:txBody>
      </p:sp>
      <p:sp>
        <p:nvSpPr>
          <p:cNvPr id="4" name="Segnaposto testo 3">
            <a:extLst>
              <a:ext uri="{FF2B5EF4-FFF2-40B4-BE49-F238E27FC236}">
                <a16:creationId xmlns:a16="http://schemas.microsoft.com/office/drawing/2014/main" id="{4E229C44-AC4E-477A-99CA-42DE98E1EE48}"/>
              </a:ext>
            </a:extLst>
          </p:cNvPr>
          <p:cNvSpPr>
            <a:spLocks noGrp="1"/>
          </p:cNvSpPr>
          <p:nvPr>
            <p:ph type="body" sz="half" idx="2"/>
          </p:nvPr>
        </p:nvSpPr>
        <p:spPr>
          <a:xfrm>
            <a:off x="8686936" y="2423421"/>
            <a:ext cx="3200400" cy="3291840"/>
          </a:xfrm>
        </p:spPr>
        <p:txBody>
          <a:bodyPr>
            <a:normAutofit fontScale="92500"/>
          </a:bodyPr>
          <a:lstStyle/>
          <a:p>
            <a:pPr marL="285750" indent="-285750" algn="just">
              <a:buFontTx/>
              <a:buChar char="-"/>
            </a:pPr>
            <a:r>
              <a:rPr lang="fr-FR" sz="1700" dirty="0">
                <a:solidFill>
                  <a:schemeClr val="tx1"/>
                </a:solidFill>
              </a:rPr>
              <a:t>Le terme « valeur » désigne « ce qui est vrai, beau et bien</a:t>
            </a:r>
            <a:r>
              <a:rPr lang="fr-FR" sz="1700" i="1" dirty="0">
                <a:solidFill>
                  <a:schemeClr val="tx1"/>
                </a:solidFill>
              </a:rPr>
              <a:t>. </a:t>
            </a:r>
            <a:r>
              <a:rPr lang="fr-FR" sz="1700" dirty="0">
                <a:solidFill>
                  <a:schemeClr val="tx1"/>
                </a:solidFill>
              </a:rPr>
              <a:t>Les valeurs sont à la source de notre comportement</a:t>
            </a:r>
          </a:p>
          <a:p>
            <a:pPr marL="285750" indent="-285750" algn="just">
              <a:buFontTx/>
              <a:buChar char="-"/>
            </a:pPr>
            <a:r>
              <a:rPr lang="fr-FR" sz="1700" dirty="0">
                <a:solidFill>
                  <a:schemeClr val="tx1"/>
                </a:solidFill>
              </a:rPr>
              <a:t>La culture peut se définir comme : « L’ensemble des connaissances acquises par l’étude et la pratique du sport selon les principes et les valeurs définies et le par comportement qui en résulte… ». </a:t>
            </a:r>
          </a:p>
          <a:p>
            <a:endParaRPr lang="it-IT"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572835" y="5853256"/>
            <a:ext cx="723900" cy="702945"/>
          </a:xfrm>
          <a:prstGeom prst="rect">
            <a:avLst/>
          </a:prstGeom>
        </p:spPr>
      </p:pic>
      <p:sp>
        <p:nvSpPr>
          <p:cNvPr id="14" name="Titolo 1"/>
          <p:cNvSpPr txBox="1">
            <a:spLocks/>
          </p:cNvSpPr>
          <p:nvPr/>
        </p:nvSpPr>
        <p:spPr>
          <a:xfrm>
            <a:off x="1846776" y="600088"/>
            <a:ext cx="6109869" cy="389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800" b="1" dirty="0">
                <a:latin typeface="+mn-lt"/>
              </a:rPr>
              <a:t>VALEURS, </a:t>
            </a:r>
            <a:br>
              <a:rPr lang="fr-FR" sz="1800" b="1" dirty="0">
                <a:latin typeface="+mn-lt"/>
              </a:rPr>
            </a:br>
            <a:r>
              <a:rPr lang="fr-FR" sz="1800" b="1" dirty="0">
                <a:latin typeface="+mn-lt"/>
              </a:rPr>
              <a:t>FABRICATION DE LA NORME EN SPORT ET PROCESSUS DE SOCIALISATION</a:t>
            </a:r>
            <a:endParaRPr lang="it-IT" sz="1800" b="1" dirty="0">
              <a:latin typeface="+mn-lt"/>
            </a:endParaRPr>
          </a:p>
        </p:txBody>
      </p:sp>
      <p:pic>
        <p:nvPicPr>
          <p:cNvPr id="5" name="Immagine 4">
            <a:extLst>
              <a:ext uri="{FF2B5EF4-FFF2-40B4-BE49-F238E27FC236}">
                <a16:creationId xmlns:a16="http://schemas.microsoft.com/office/drawing/2014/main" id="{93ECF46F-967B-43C7-AE7B-F991389C1A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pic>
        <p:nvPicPr>
          <p:cNvPr id="6" name="Immagine 5" descr="Schermata 2020-06-24 alle 12.13.03.png">
            <a:extLst>
              <a:ext uri="{FF2B5EF4-FFF2-40B4-BE49-F238E27FC236}">
                <a16:creationId xmlns:a16="http://schemas.microsoft.com/office/drawing/2014/main" id="{743D0061-1FF4-4E05-A758-B771F29347B5}"/>
              </a:ext>
            </a:extLst>
          </p:cNvPr>
          <p:cNvPicPr>
            <a:picLocks noChangeAspect="1"/>
          </p:cNvPicPr>
          <p:nvPr/>
        </p:nvPicPr>
        <p:blipFill>
          <a:blip r:embed="rId9"/>
          <a:stretch>
            <a:fillRect/>
          </a:stretch>
        </p:blipFill>
        <p:spPr>
          <a:xfrm>
            <a:off x="5623721" y="2419591"/>
            <a:ext cx="2580829" cy="2452625"/>
          </a:xfrm>
          <a:prstGeom prst="rect">
            <a:avLst/>
          </a:prstGeom>
        </p:spPr>
      </p:pic>
    </p:spTree>
    <p:extLst>
      <p:ext uri="{BB962C8B-B14F-4D97-AF65-F5344CB8AC3E}">
        <p14:creationId xmlns:p14="http://schemas.microsoft.com/office/powerpoint/2010/main" val="117279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1362454"/>
            <a:ext cx="6163466" cy="731521"/>
          </a:xfrm>
        </p:spPr>
        <p:txBody>
          <a:bodyPr>
            <a:normAutofit/>
          </a:bodyPr>
          <a:lstStyle/>
          <a:p>
            <a:r>
              <a:rPr lang="fr-FR" sz="2000" b="1" dirty="0"/>
              <a:t>LE SOCLE DE LA CITOYENNETÉ SPORTIVE </a:t>
            </a:r>
            <a:endParaRPr lang="it-IT" sz="2000" b="1" dirty="0"/>
          </a:p>
        </p:txBody>
      </p:sp>
      <p:sp>
        <p:nvSpPr>
          <p:cNvPr id="3" name="Sottotitolo 2"/>
          <p:cNvSpPr>
            <a:spLocks noGrp="1"/>
          </p:cNvSpPr>
          <p:nvPr>
            <p:ph idx="1"/>
          </p:nvPr>
        </p:nvSpPr>
        <p:spPr>
          <a:xfrm>
            <a:off x="1069848" y="2121408"/>
            <a:ext cx="6163466" cy="3556061"/>
          </a:xfrm>
        </p:spPr>
        <p:txBody>
          <a:bodyPr>
            <a:normAutofit fontScale="77500" lnSpcReduction="20000"/>
          </a:bodyPr>
          <a:lstStyle/>
          <a:p>
            <a:pPr algn="l"/>
            <a:r>
              <a:rPr lang="fr-FR" sz="1800" b="1" i="1" dirty="0"/>
              <a:t>L’apprentissage de l’esprit sportif et du fair-play</a:t>
            </a:r>
            <a:r>
              <a:rPr lang="fr-FR" sz="1800" b="1" dirty="0"/>
              <a:t> </a:t>
            </a:r>
          </a:p>
          <a:p>
            <a:pPr algn="l"/>
            <a:r>
              <a:rPr lang="fr-FR" sz="1800" dirty="0"/>
              <a:t>L’esprit sportif est révélateur d’une attitude : respect de la règle du jeu et le respect de l’autre. L’esprit sportif est un concept consensuel que l’on compare souvent avec le “fair-play ».</a:t>
            </a:r>
          </a:p>
          <a:p>
            <a:pPr algn="l"/>
            <a:r>
              <a:rPr lang="fr-FR" sz="1800" b="1" i="1" dirty="0"/>
              <a:t>L'esprit sportif constitue une notion difficile à cerner mais le Comité de l’esprit sportif français </a:t>
            </a:r>
            <a:r>
              <a:rPr lang="fr-FR" sz="1800" b="1" i="1" dirty="0" smtClean="0"/>
              <a:t>créé en 1993, a </a:t>
            </a:r>
            <a:r>
              <a:rPr lang="fr-FR" sz="1800" b="1" i="1" dirty="0"/>
              <a:t>identifié 7 piliers</a:t>
            </a:r>
            <a:r>
              <a:rPr lang="fr-FR" sz="1800" b="1" dirty="0"/>
              <a:t> :</a:t>
            </a:r>
          </a:p>
          <a:p>
            <a:pPr algn="l"/>
            <a:r>
              <a:rPr lang="fr-FR" sz="1800" dirty="0"/>
              <a:t>se conformer aux règles du jeu ;</a:t>
            </a:r>
            <a:endParaRPr lang="it-IT" sz="1800" dirty="0"/>
          </a:p>
          <a:p>
            <a:pPr algn="l"/>
            <a:r>
              <a:rPr lang="fr-FR" sz="1800" dirty="0"/>
              <a:t>respecter les décisions de l’arbitre ;</a:t>
            </a:r>
            <a:endParaRPr lang="it-IT" sz="1800" dirty="0"/>
          </a:p>
          <a:p>
            <a:pPr algn="l"/>
            <a:r>
              <a:rPr lang="fr-FR" sz="1800" dirty="0"/>
              <a:t> respecter adversaires et partenaires ;</a:t>
            </a:r>
            <a:endParaRPr lang="it-IT" sz="1800" dirty="0"/>
          </a:p>
          <a:p>
            <a:pPr algn="l"/>
            <a:r>
              <a:rPr lang="fr-FR" sz="1800" dirty="0"/>
              <a:t>refuser toute forme de violence et de tricherie ;</a:t>
            </a:r>
            <a:endParaRPr lang="it-IT" sz="1800" dirty="0"/>
          </a:p>
          <a:p>
            <a:pPr algn="l"/>
            <a:r>
              <a:rPr lang="fr-FR" sz="1800" dirty="0"/>
              <a:t>être maître de soi en toutes circonstances ;</a:t>
            </a:r>
            <a:endParaRPr lang="it-IT" sz="1800" dirty="0"/>
          </a:p>
          <a:p>
            <a:pPr algn="l"/>
            <a:r>
              <a:rPr lang="fr-FR" sz="1800" dirty="0"/>
              <a:t>être loyal dans le sport et dans la vie ;</a:t>
            </a:r>
            <a:endParaRPr lang="it-IT" sz="1800" dirty="0"/>
          </a:p>
          <a:p>
            <a:pPr algn="l"/>
            <a:r>
              <a:rPr lang="fr-FR" sz="1800" dirty="0"/>
              <a:t>être exemplaire, généreux et tolérant</a:t>
            </a:r>
            <a:endParaRPr lang="it-IT" sz="1800" dirty="0"/>
          </a:p>
          <a:p>
            <a:pPr algn="l"/>
            <a:endParaRPr lang="it-IT" sz="1800" dirty="0"/>
          </a:p>
          <a:p>
            <a:pPr algn="l"/>
            <a:endParaRPr lang="it-IT" sz="1800" dirty="0"/>
          </a:p>
        </p:txBody>
      </p:sp>
      <p:pic>
        <p:nvPicPr>
          <p:cNvPr id="7" name="Image 3"/>
          <p:cNvPicPr/>
          <p:nvPr/>
        </p:nvPicPr>
        <p:blipFill>
          <a:blip r:embed="rId2" cstate="print">
            <a:extLst>
              <a:ext uri="{28A0092B-C50C-407E-A947-70E740481C1C}">
                <a14:useLocalDpi xmlns:a14="http://schemas.microsoft.com/office/drawing/2010/main" val="0"/>
              </a:ext>
            </a:extLst>
          </a:blip>
          <a:stretch>
            <a:fillRect/>
          </a:stretch>
        </p:blipFill>
        <p:spPr>
          <a:xfrm>
            <a:off x="236054" y="86677"/>
            <a:ext cx="1957705" cy="731520"/>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990776" y="207222"/>
            <a:ext cx="1028700" cy="902970"/>
          </a:xfrm>
          <a:prstGeom prst="rect">
            <a:avLst/>
          </a:prstGeom>
        </p:spPr>
      </p:pic>
      <p:pic>
        <p:nvPicPr>
          <p:cNvPr id="9" name="Image 38" descr="https://www.creps-idf.fr/assets/images/partenaires-pages/radicalisation/asv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110" y="5951381"/>
            <a:ext cx="1151890" cy="647700"/>
          </a:xfrm>
          <a:prstGeom prst="rect">
            <a:avLst/>
          </a:prstGeom>
          <a:noFill/>
          <a:ln>
            <a:noFill/>
          </a:ln>
        </p:spPr>
      </p:pic>
      <p:pic>
        <p:nvPicPr>
          <p:cNvPr id="10" name="Image 39" descr="https://www.creps-idf.fr/assets/images/partenaires-pages/radicalisation/csi.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495" y="5951381"/>
            <a:ext cx="1295400" cy="662940"/>
          </a:xfrm>
          <a:prstGeom prst="rect">
            <a:avLst/>
          </a:prstGeom>
          <a:noFill/>
          <a:ln>
            <a:noFill/>
          </a:ln>
        </p:spPr>
      </p:pic>
      <p:pic>
        <p:nvPicPr>
          <p:cNvPr id="12" name="Image 47" descr="http://yarimproject.eu/wp-content/uploads/2018/09/CAI_logo-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4348" y="5805281"/>
            <a:ext cx="731520" cy="734695"/>
          </a:xfrm>
          <a:prstGeom prst="rect">
            <a:avLst/>
          </a:prstGeom>
          <a:noFill/>
          <a:ln>
            <a:noFill/>
          </a:ln>
        </p:spPr>
      </p:pic>
      <p:pic>
        <p:nvPicPr>
          <p:cNvPr id="13" name="Image 7">
            <a:extLst>
              <a:ext uri="{FF2B5EF4-FFF2-40B4-BE49-F238E27FC236}">
                <a16:creationId xmlns:a16="http://schemas.microsoft.com/office/drawing/2014/main" id="{285FAE34-29E0-084A-ACFE-F4EF6B274357}"/>
              </a:ext>
            </a:extLst>
          </p:cNvPr>
          <p:cNvPicPr/>
          <p:nvPr/>
        </p:nvPicPr>
        <p:blipFill>
          <a:blip r:embed="rId7">
            <a:extLst>
              <a:ext uri="{28A0092B-C50C-407E-A947-70E740481C1C}">
                <a14:useLocalDpi xmlns:a14="http://schemas.microsoft.com/office/drawing/2010/main" val="0"/>
              </a:ext>
            </a:extLst>
          </a:blip>
          <a:stretch>
            <a:fillRect/>
          </a:stretch>
        </p:blipFill>
        <p:spPr>
          <a:xfrm>
            <a:off x="10781226" y="5821157"/>
            <a:ext cx="723900" cy="702945"/>
          </a:xfrm>
          <a:prstGeom prst="rect">
            <a:avLst/>
          </a:prstGeom>
        </p:spPr>
      </p:pic>
      <p:pic>
        <p:nvPicPr>
          <p:cNvPr id="4" name="Immagine 3">
            <a:extLst>
              <a:ext uri="{FF2B5EF4-FFF2-40B4-BE49-F238E27FC236}">
                <a16:creationId xmlns:a16="http://schemas.microsoft.com/office/drawing/2014/main" id="{2673C62F-133E-4A42-B5CE-265A47BA0C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4298" y="5900630"/>
            <a:ext cx="1618846" cy="774788"/>
          </a:xfrm>
          <a:prstGeom prst="rect">
            <a:avLst/>
          </a:prstGeom>
        </p:spPr>
      </p:pic>
      <p:pic>
        <p:nvPicPr>
          <p:cNvPr id="5" name="Picture 2">
            <a:extLst>
              <a:ext uri="{FF2B5EF4-FFF2-40B4-BE49-F238E27FC236}">
                <a16:creationId xmlns:a16="http://schemas.microsoft.com/office/drawing/2014/main" id="{B2D1EE32-0BC2-44BD-97ED-E397FE0D9350}"/>
              </a:ext>
            </a:extLst>
          </p:cNvPr>
          <p:cNvPicPr>
            <a:picLocks noChangeAspect="1" noChangeArrowheads="1"/>
          </p:cNvPicPr>
          <p:nvPr/>
        </p:nvPicPr>
        <p:blipFill>
          <a:blip r:embed="rId9"/>
          <a:srcRect/>
          <a:stretch>
            <a:fillRect/>
          </a:stretch>
        </p:blipFill>
        <p:spPr bwMode="auto">
          <a:xfrm>
            <a:off x="7355043" y="2093976"/>
            <a:ext cx="4047441" cy="3556061"/>
          </a:xfrm>
          <a:prstGeom prst="rect">
            <a:avLst/>
          </a:prstGeom>
          <a:noFill/>
          <a:ln w="9525">
            <a:noFill/>
            <a:miter lim="800000"/>
            <a:headEnd/>
            <a:tailEnd/>
          </a:ln>
          <a:effectLst/>
        </p:spPr>
      </p:pic>
    </p:spTree>
    <p:extLst>
      <p:ext uri="{BB962C8B-B14F-4D97-AF65-F5344CB8AC3E}">
        <p14:creationId xmlns:p14="http://schemas.microsoft.com/office/powerpoint/2010/main" val="3715403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1333</TotalTime>
  <Words>2379</Words>
  <Application>Microsoft Office PowerPoint</Application>
  <PresentationFormat>Grand écran</PresentationFormat>
  <Paragraphs>131</Paragraphs>
  <Slides>18</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7" baseType="lpstr">
      <vt:lpstr>Arial</vt:lpstr>
      <vt:lpstr>Calibri</vt:lpstr>
      <vt:lpstr>Courier New</vt:lpstr>
      <vt:lpstr>Rockwell</vt:lpstr>
      <vt:lpstr>Rockwell Condensed</vt:lpstr>
      <vt:lpstr>Times New Roman</vt:lpstr>
      <vt:lpstr>Wingdings</vt:lpstr>
      <vt:lpstr>Legno</vt:lpstr>
      <vt:lpstr>Document</vt:lpstr>
      <vt:lpstr>SPORTS IDENTITY OPEN EDUCATIONAL RESSOURCES Presentation MODULE 3 </vt:lpstr>
      <vt:lpstr>Présentation PowerPoint</vt:lpstr>
      <vt:lpstr>Présentation PowerPoint</vt:lpstr>
      <vt:lpstr>Présentation PowerPoint</vt:lpstr>
      <vt:lpstr>Présentation PowerPoint</vt:lpstr>
      <vt:lpstr>GUIDE D’ANIMATION EXERCICE</vt:lpstr>
      <vt:lpstr>VALEURS,  FABRICATION DE LA NORME EN SPORT ET PROCESSUS DE SOCIALISATION</vt:lpstr>
      <vt:lpstr>La socialisation par les Valeurs et la culture dans le sport  </vt:lpstr>
      <vt:lpstr>LE SOCLE DE LA CITOYENNETÉ SPORTIVE </vt:lpstr>
      <vt:lpstr>LE SOCLE DE LA CITOYENNETÉ SPORTIVE </vt:lpstr>
      <vt:lpstr>CONSÉQUENCES PÉDAGOGIQUES </vt:lpstr>
      <vt:lpstr>Principes de l’education non formelle </vt:lpstr>
      <vt:lpstr> Les 8 caractéristiques principales de l’éducation non formelle</vt:lpstr>
      <vt:lpstr> Les 8 caractéristiques principales de l’éducation non formelle</vt:lpstr>
      <vt:lpstr> Les 8 caractéristiques principales de l’éducation non formelle</vt:lpstr>
      <vt:lpstr>Présentation PowerPoint</vt:lpstr>
      <vt:lpstr>GUIDE D’ANIMATION EXERCICEs </vt:lpstr>
      <vt:lpstr> 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Account Microsoft</dc:creator>
  <cp:lastModifiedBy>Bernard BRONCHART</cp:lastModifiedBy>
  <cp:revision>75</cp:revision>
  <dcterms:created xsi:type="dcterms:W3CDTF">2020-09-16T15:39:42Z</dcterms:created>
  <dcterms:modified xsi:type="dcterms:W3CDTF">2020-12-03T12:26:25Z</dcterms:modified>
</cp:coreProperties>
</file>