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7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1C6"/>
    <a:srgbClr val="EAEE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88" d="100"/>
          <a:sy n="88" d="100"/>
        </p:scale>
        <p:origin x="50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A517828-EB60-424B-A97D-DC5F39D8A530}" type="datetimeFigureOut">
              <a:rPr lang="it-IT" smtClean="0"/>
              <a:t>03/12/2020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F555006-9036-469C-A978-1EB8AF858B49}" type="slidenum">
              <a:rPr lang="it-IT" smtClean="0"/>
              <a:t>‹N°›</a:t>
            </a:fld>
            <a:endParaRPr lang="it-IT"/>
          </a:p>
        </p:txBody>
      </p:sp>
    </p:spTree>
    <p:extLst>
      <p:ext uri="{BB962C8B-B14F-4D97-AF65-F5344CB8AC3E}">
        <p14:creationId xmlns:p14="http://schemas.microsoft.com/office/powerpoint/2010/main" val="3631573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517828-EB60-424B-A97D-DC5F39D8A530}" type="datetimeFigureOut">
              <a:rPr lang="it-IT" smtClean="0"/>
              <a:t>03/12/2020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240303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517828-EB60-424B-A97D-DC5F39D8A530}" type="datetimeFigureOut">
              <a:rPr lang="it-IT" smtClean="0"/>
              <a:t>03/12/2020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281524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517828-EB60-424B-A97D-DC5F39D8A530}" type="datetimeFigureOut">
              <a:rPr lang="it-IT" smtClean="0"/>
              <a:t>03/12/2020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157490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8593667" y="6272784"/>
            <a:ext cx="2644309" cy="365125"/>
          </a:xfrm>
        </p:spPr>
        <p:txBody>
          <a:bodyPr/>
          <a:lstStyle/>
          <a:p>
            <a:fld id="{0A517828-EB60-424B-A97D-DC5F39D8A530}" type="datetimeFigureOut">
              <a:rPr lang="it-IT" smtClean="0"/>
              <a:t>03/12/2020</a:t>
            </a:fld>
            <a:endParaRPr lang="it-IT"/>
          </a:p>
        </p:txBody>
      </p:sp>
      <p:sp>
        <p:nvSpPr>
          <p:cNvPr id="5" name="Footer Placeholder 4"/>
          <p:cNvSpPr>
            <a:spLocks noGrp="1"/>
          </p:cNvSpPr>
          <p:nvPr>
            <p:ph type="ftr" sz="quarter" idx="11"/>
          </p:nvPr>
        </p:nvSpPr>
        <p:spPr>
          <a:xfrm>
            <a:off x="2182708" y="6272784"/>
            <a:ext cx="6327648" cy="365125"/>
          </a:xfrm>
        </p:spPr>
        <p:txBody>
          <a:bodyPr/>
          <a:lstStyle/>
          <a:p>
            <a:endParaRPr lang="it-I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F555006-9036-469C-A978-1EB8AF858B49}" type="slidenum">
              <a:rPr lang="it-IT" smtClean="0"/>
              <a:t>‹N°›</a:t>
            </a:fld>
            <a:endParaRPr lang="it-IT"/>
          </a:p>
        </p:txBody>
      </p:sp>
    </p:spTree>
    <p:extLst>
      <p:ext uri="{BB962C8B-B14F-4D97-AF65-F5344CB8AC3E}">
        <p14:creationId xmlns:p14="http://schemas.microsoft.com/office/powerpoint/2010/main" val="2042380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A517828-EB60-424B-A97D-DC5F39D8A530}" type="datetimeFigureOut">
              <a:rPr lang="it-IT" smtClean="0"/>
              <a:t>03/12/2020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3458284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A517828-EB60-424B-A97D-DC5F39D8A530}" type="datetimeFigureOut">
              <a:rPr lang="it-IT" smtClean="0"/>
              <a:t>03/12/2020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4091334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A517828-EB60-424B-A97D-DC5F39D8A530}" type="datetimeFigureOut">
              <a:rPr lang="it-IT" smtClean="0"/>
              <a:t>03/12/2020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417595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517828-EB60-424B-A97D-DC5F39D8A530}" type="datetimeFigureOut">
              <a:rPr lang="it-IT" smtClean="0"/>
              <a:t>03/12/2020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1014307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it-IT"/>
              <a:t>Fare clic per modificare lo stile del titolo dello schema</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A517828-EB60-424B-A97D-DC5F39D8A530}" type="datetimeFigureOut">
              <a:rPr lang="it-IT" smtClean="0"/>
              <a:t>03/12/2020</a:t>
            </a:fld>
            <a:endParaRPr lang="it-IT"/>
          </a:p>
        </p:txBody>
      </p:sp>
      <p:sp>
        <p:nvSpPr>
          <p:cNvPr id="6" name="Footer Placeholder 5"/>
          <p:cNvSpPr>
            <a:spLocks noGrp="1"/>
          </p:cNvSpPr>
          <p:nvPr>
            <p:ph type="ftr" sz="quarter" idx="11"/>
          </p:nvPr>
        </p:nvSpPr>
        <p:spPr/>
        <p:txBody>
          <a:bodyPr/>
          <a:lstStyle/>
          <a:p>
            <a:endParaRPr lang="it-I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17546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A517828-EB60-424B-A97D-DC5F39D8A530}" type="datetimeFigureOut">
              <a:rPr lang="it-IT" smtClean="0"/>
              <a:t>03/12/2020</a:t>
            </a:fld>
            <a:endParaRPr lang="it-I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1379270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A517828-EB60-424B-A97D-DC5F39D8A530}" type="datetimeFigureOut">
              <a:rPr lang="it-IT" smtClean="0"/>
              <a:t>03/12/2020</a:t>
            </a:fld>
            <a:endParaRPr lang="it-I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it-I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F555006-9036-469C-A978-1EB8AF858B49}" type="slidenum">
              <a:rPr lang="it-IT" smtClean="0"/>
              <a:t>‹N°›</a:t>
            </a:fld>
            <a:endParaRPr lang="it-IT"/>
          </a:p>
        </p:txBody>
      </p:sp>
    </p:spTree>
    <p:extLst>
      <p:ext uri="{BB962C8B-B14F-4D97-AF65-F5344CB8AC3E}">
        <p14:creationId xmlns:p14="http://schemas.microsoft.com/office/powerpoint/2010/main" val="3352585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5.jpeg"/></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6.jpeg"/></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7.jpg"/></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eg"/></Relationships>
</file>

<file path=ppt/slides/_rels/slide2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8.jpeg"/></Relationships>
</file>

<file path=ppt/slides/_rels/slide2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9.png"/></Relationships>
</file>

<file path=ppt/slides/_rels/slide2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10" Type="http://schemas.openxmlformats.org/officeDocument/2006/relationships/image" Target="../media/image20.png"/><Relationship Id="rId4" Type="http://schemas.openxmlformats.org/officeDocument/2006/relationships/image" Target="../media/image7.jpeg"/><Relationship Id="rId9" Type="http://schemas.openxmlformats.org/officeDocument/2006/relationships/image" Target="../media/image19.png"/></Relationships>
</file>

<file path=ppt/slides/_rels/slide2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3.jpe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4.jpeg"/></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46776" y="1979879"/>
            <a:ext cx="9144000" cy="2387600"/>
          </a:xfrm>
        </p:spPr>
        <p:txBody>
          <a:bodyPr>
            <a:normAutofit/>
          </a:bodyPr>
          <a:lstStyle/>
          <a:p>
            <a:pPr algn="ctr"/>
            <a:r>
              <a:rPr lang="fr-FR" sz="4400" b="1" dirty="0"/>
              <a:t>SPORTS IDENTITY</a:t>
            </a:r>
            <a:br>
              <a:rPr lang="fr-FR" sz="4400" b="1" dirty="0"/>
            </a:br>
            <a:r>
              <a:rPr lang="fr-FR" sz="4400" b="1" dirty="0"/>
              <a:t>OPEN EDUCATIONAL RESSOURCES</a:t>
            </a:r>
            <a:r>
              <a:rPr lang="it-IT" sz="4400" b="1" dirty="0"/>
              <a:t/>
            </a:r>
            <a:br>
              <a:rPr lang="it-IT" sz="4400" b="1" dirty="0"/>
            </a:br>
            <a:r>
              <a:rPr lang="it-IT" sz="4400" b="1" dirty="0"/>
              <a:t>Presentation </a:t>
            </a:r>
            <a:r>
              <a:rPr lang="fr-FR" sz="4400" b="1" dirty="0"/>
              <a:t>MODULE 2</a:t>
            </a:r>
            <a:r>
              <a:rPr lang="it-IT" sz="4400" b="1" dirty="0"/>
              <a:t/>
            </a:r>
            <a:br>
              <a:rPr lang="it-IT" sz="4400" b="1" dirty="0"/>
            </a:br>
            <a:endParaRPr lang="it-IT" sz="4400" b="1"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236054" y="86677"/>
            <a:ext cx="1957705" cy="731520"/>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pic>
        <p:nvPicPr>
          <p:cNvPr id="4" name="Immagine 3">
            <a:extLst>
              <a:ext uri="{FF2B5EF4-FFF2-40B4-BE49-F238E27FC236}">
                <a16:creationId xmlns:a16="http://schemas.microsoft.com/office/drawing/2014/main" id="{B2EBECEE-7980-45B9-BED5-D55E620AB8A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
        <p:nvSpPr>
          <p:cNvPr id="3" name="Rettangolo 2">
            <a:extLst>
              <a:ext uri="{FF2B5EF4-FFF2-40B4-BE49-F238E27FC236}">
                <a16:creationId xmlns:a16="http://schemas.microsoft.com/office/drawing/2014/main" id="{B1838804-5F2E-47EC-97B9-7E3AA8AFABC1}"/>
              </a:ext>
            </a:extLst>
          </p:cNvPr>
          <p:cNvSpPr/>
          <p:nvPr/>
        </p:nvSpPr>
        <p:spPr>
          <a:xfrm>
            <a:off x="914401" y="4439477"/>
            <a:ext cx="8873302" cy="1477328"/>
          </a:xfrm>
          <a:prstGeom prst="rect">
            <a:avLst/>
          </a:prstGeom>
        </p:spPr>
        <p:txBody>
          <a:bodyPr wrap="square">
            <a:spAutoFit/>
          </a:bodyPr>
          <a:lstStyle/>
          <a:p>
            <a:r>
              <a:rPr lang="it-IT" sz="1000" b="1" dirty="0">
                <a:latin typeface="Courier New" panose="02070309020205020404" pitchFamily="49" charset="0"/>
              </a:rPr>
              <a:t>Erasmus project “Sport </a:t>
            </a:r>
            <a:r>
              <a:rPr lang="it-IT" sz="1000" b="1" dirty="0" err="1">
                <a:latin typeface="Courier New" panose="02070309020205020404" pitchFamily="49" charset="0"/>
              </a:rPr>
              <a:t>identity</a:t>
            </a:r>
            <a:r>
              <a:rPr lang="it-IT" sz="1000" b="1" dirty="0">
                <a:latin typeface="Courier New" panose="02070309020205020404" pitchFamily="49" charset="0"/>
              </a:rPr>
              <a:t>” Coordinator:</a:t>
            </a:r>
            <a:endParaRPr lang="it-IT" sz="1000" b="1" dirty="0">
              <a:latin typeface="Arial" panose="020B0604020202020204" pitchFamily="34" charset="0"/>
            </a:endParaRPr>
          </a:p>
          <a:p>
            <a:r>
              <a:rPr lang="it-IT" sz="1000" i="1" dirty="0">
                <a:latin typeface="Courier New" panose="02070309020205020404" pitchFamily="49" charset="0"/>
              </a:rPr>
              <a:t>-Jean Raymond Marquez, CREPS IDF Vice </a:t>
            </a:r>
            <a:r>
              <a:rPr lang="it-IT" sz="1000" i="1" dirty="0" smtClean="0">
                <a:latin typeface="Courier New" panose="02070309020205020404" pitchFamily="49" charset="0"/>
              </a:rPr>
              <a:t>Director 2015/2020</a:t>
            </a:r>
            <a:endParaRPr lang="it-IT" sz="1000" i="1" dirty="0">
              <a:latin typeface="Arial" panose="020B0604020202020204" pitchFamily="34" charset="0"/>
            </a:endParaRPr>
          </a:p>
          <a:p>
            <a:r>
              <a:rPr lang="it-IT" sz="1000" i="1" dirty="0">
                <a:latin typeface="Courier New" panose="02070309020205020404" pitchFamily="49" charset="0"/>
              </a:rPr>
              <a:t>-Bernard </a:t>
            </a:r>
            <a:r>
              <a:rPr lang="it-IT" sz="1000" i="1" dirty="0" err="1">
                <a:latin typeface="Courier New" panose="02070309020205020404" pitchFamily="49" charset="0"/>
              </a:rPr>
              <a:t>Bronchart</a:t>
            </a:r>
            <a:r>
              <a:rPr lang="it-IT" sz="1000" i="1" dirty="0">
                <a:latin typeface="Courier New" panose="02070309020205020404" pitchFamily="49" charset="0"/>
              </a:rPr>
              <a:t>, </a:t>
            </a:r>
            <a:r>
              <a:rPr lang="en-US" sz="1000" i="1" dirty="0">
                <a:latin typeface="Courier New" panose="02070309020205020404" pitchFamily="49" charset="0"/>
              </a:rPr>
              <a:t>Doc of education sciences, youth and sports inspector, manager of the training project, consultant for citizenship </a:t>
            </a:r>
            <a:r>
              <a:rPr lang="it-IT" sz="1000" i="1" dirty="0">
                <a:latin typeface="Courier New" panose="02070309020205020404" pitchFamily="49" charset="0"/>
              </a:rPr>
              <a:t>CREPS IDF </a:t>
            </a:r>
            <a:endParaRPr lang="it-IT" sz="1000" i="1" dirty="0">
              <a:latin typeface="Arial" panose="020B0604020202020204" pitchFamily="34" charset="0"/>
            </a:endParaRPr>
          </a:p>
          <a:p>
            <a:r>
              <a:rPr lang="it-IT" sz="1000" i="1" dirty="0">
                <a:latin typeface="Courier New" panose="02070309020205020404" pitchFamily="49" charset="0"/>
              </a:rPr>
              <a:t>-Jean-Pierre HALTER, Doc in </a:t>
            </a:r>
            <a:r>
              <a:rPr lang="it-IT" sz="1000" i="1" dirty="0" err="1">
                <a:latin typeface="Courier New" panose="02070309020205020404" pitchFamily="49" charset="0"/>
              </a:rPr>
              <a:t>Sociology</a:t>
            </a:r>
            <a:endParaRPr lang="it-IT" sz="1000" i="1" dirty="0">
              <a:latin typeface="Courier New" panose="02070309020205020404" pitchFamily="49" charset="0"/>
            </a:endParaRPr>
          </a:p>
          <a:p>
            <a:endParaRPr lang="it-IT" sz="1000" i="1" dirty="0">
              <a:latin typeface="Arial" panose="020B0604020202020204" pitchFamily="34" charset="0"/>
            </a:endParaRPr>
          </a:p>
          <a:p>
            <a:r>
              <a:rPr lang="it-IT" sz="1000" b="1" dirty="0">
                <a:latin typeface="Courier New" panose="02070309020205020404" pitchFamily="49" charset="0"/>
              </a:rPr>
              <a:t>Director:</a:t>
            </a:r>
            <a:endParaRPr lang="it-IT" sz="1000" b="1" dirty="0">
              <a:latin typeface="Arial" panose="020B0604020202020204" pitchFamily="34" charset="0"/>
            </a:endParaRPr>
          </a:p>
          <a:p>
            <a:r>
              <a:rPr lang="it-IT" sz="1000" i="1" dirty="0">
                <a:latin typeface="Courier New" panose="02070309020205020404" pitchFamily="49" charset="0"/>
              </a:rPr>
              <a:t>-Renato MARINO  Motor Science </a:t>
            </a:r>
            <a:r>
              <a:rPr lang="it-IT" sz="1000" i="1" dirty="0" err="1">
                <a:latin typeface="Courier New" panose="02070309020205020404" pitchFamily="49" charset="0"/>
              </a:rPr>
              <a:t>Teacher</a:t>
            </a:r>
            <a:r>
              <a:rPr lang="it-IT" sz="1000" i="1" dirty="0">
                <a:latin typeface="Courier New" panose="02070309020205020404" pitchFamily="49" charset="0"/>
              </a:rPr>
              <a:t> – CSI School for coaches Trainer</a:t>
            </a:r>
          </a:p>
          <a:p>
            <a:r>
              <a:rPr lang="it-IT" sz="1000" i="1" dirty="0">
                <a:latin typeface="Courier New" panose="02070309020205020404" pitchFamily="49" charset="0"/>
              </a:rPr>
              <a:t>-Giuseppe BASSO SUISM Università di Torino Professor – CSI School of coaches Manager</a:t>
            </a:r>
            <a:endParaRPr lang="it-IT" sz="1000" b="0" i="1" dirty="0">
              <a:effectLst/>
              <a:latin typeface="Arial" panose="020B0604020202020204" pitchFamily="34" charset="0"/>
            </a:endParaRPr>
          </a:p>
        </p:txBody>
      </p:sp>
    </p:spTree>
    <p:extLst>
      <p:ext uri="{BB962C8B-B14F-4D97-AF65-F5344CB8AC3E}">
        <p14:creationId xmlns:p14="http://schemas.microsoft.com/office/powerpoint/2010/main" val="1367998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951356" y="333577"/>
            <a:ext cx="8469434" cy="902970"/>
          </a:xfrm>
        </p:spPr>
        <p:txBody>
          <a:bodyPr/>
          <a:lstStyle/>
          <a:p>
            <a:pPr marL="0" indent="0">
              <a:buNone/>
            </a:pPr>
            <a:r>
              <a:rPr lang="fr-FR" b="1" i="1" dirty="0"/>
              <a:t>QUÊTE IDENTITAIRE ET SOCIALISATION</a:t>
            </a:r>
            <a:r>
              <a:rPr lang="fr-FR" i="1" dirty="0"/>
              <a:t> </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4596063" y="914400"/>
            <a:ext cx="6185163" cy="4890881"/>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000" dirty="0"/>
              <a:t>L'intégration dans les groupes et l'appartenance catégorielle participent de la définition de soi qu'élabore l'individu. Dans cette perspective, la dépersonnalisation, qui est certes un des processus qui sous-tend les phénomènes de groupe, n'implique rien de négatif.</a:t>
            </a:r>
          </a:p>
          <a:p>
            <a:pPr algn="l"/>
            <a:r>
              <a:rPr lang="fr-FR" sz="2000" dirty="0"/>
              <a:t>Elle ne correspond pas en effet à une perte d'identité mais à un changement d'optique. </a:t>
            </a:r>
          </a:p>
          <a:p>
            <a:pPr algn="l"/>
            <a:r>
              <a:rPr lang="fr-FR" sz="2000" dirty="0"/>
              <a:t>En effet, en groupe, notre appartenance se transforme en levier de nos pensées et de nos actions. </a:t>
            </a:r>
          </a:p>
          <a:p>
            <a:pPr algn="l"/>
            <a:r>
              <a:rPr lang="fr-FR" sz="2000" dirty="0"/>
              <a:t>Et pour chacun de nous, être membre d'un groupe n'est pas secondaire, mais bien constitutif de notre identité. </a:t>
            </a:r>
          </a:p>
          <a:p>
            <a:pPr algn="l"/>
            <a:r>
              <a:rPr lang="fr-FR" sz="2000" dirty="0"/>
              <a:t>Les individus en groupe connaissent un déplacement de leur identité personnelle vers l’identité sociale, rendu possible grâce au processus de dépersonnalisation du soi et des comportements individuels (influence). </a:t>
            </a:r>
          </a:p>
          <a:p>
            <a:pPr algn="l"/>
            <a:r>
              <a:rPr lang="fr-FR" sz="2000" dirty="0"/>
              <a:t>Selon le processus de dépersonnalisation, les caractéristiques de l’individu s’estompent ou disparaissent de la conscience et sont remplacées par les caractéristiques stéréotypées du gro</a:t>
            </a:r>
            <a:r>
              <a:rPr lang="fr-FR" sz="1800" dirty="0"/>
              <a:t>upe. </a:t>
            </a:r>
            <a:endParaRPr lang="it-IT"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2050" name="Picture 2" descr="ADOLESCENZA: IDENTITÀ, GRUPPO ED EMERGENZA EDUCATIVA - Venerdì 12 Ottobre  2018 20:30 - Cividate al Piano L'Eco di Bergamo - Notizie di Bergamo e  provincia">
            <a:extLst>
              <a:ext uri="{FF2B5EF4-FFF2-40B4-BE49-F238E27FC236}">
                <a16:creationId xmlns:a16="http://schemas.microsoft.com/office/drawing/2014/main" id="{5F85DAC6-8087-463C-BF25-8EF3576A4A5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2925" y="2242887"/>
            <a:ext cx="4313138" cy="2372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05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3550042" y="226040"/>
            <a:ext cx="5225968" cy="902970"/>
          </a:xfrm>
        </p:spPr>
        <p:txBody>
          <a:bodyPr/>
          <a:lstStyle/>
          <a:p>
            <a:pPr marL="0" indent="0">
              <a:buNone/>
            </a:pPr>
            <a:r>
              <a:rPr lang="fr-FR" i="1" dirty="0"/>
              <a:t>CONSÉQUENCES PÉDAGOGIQUES</a:t>
            </a:r>
            <a:r>
              <a:rPr lang="fr-FR" dirty="0"/>
              <a:t> :</a:t>
            </a:r>
            <a:endParaRPr lang="it-IT" dirty="0"/>
          </a:p>
          <a:p>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704892" y="1110192"/>
            <a:ext cx="8916268" cy="4441614"/>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dirty="0"/>
              <a:t>L’adulte a un rôle essentiel dans la régulation des conduites du groupe. </a:t>
            </a:r>
          </a:p>
          <a:p>
            <a:pPr algn="l"/>
            <a:r>
              <a:rPr lang="fr-FR" sz="2400" dirty="0"/>
              <a:t>Eduquer, c’est aussi affirmer l’attachement aux valeurs de nos sociétés démocratiques. La pratique sportive est une éducation du corps avec une formulation d’attentes explicites permettant au jeune de :</a:t>
            </a:r>
          </a:p>
          <a:p>
            <a:pPr algn="l"/>
            <a:endParaRPr lang="it-IT" sz="2400" dirty="0"/>
          </a:p>
          <a:p>
            <a:pPr algn="l"/>
            <a:r>
              <a:rPr lang="fr-FR" sz="2400" dirty="0"/>
              <a:t> - trouver un principe de cohérence dans les différents cercles d’appartenance et de définition de soi en identifiant le moteur de la construction identitaire</a:t>
            </a:r>
            <a:endParaRPr lang="it-IT" sz="2400" dirty="0"/>
          </a:p>
          <a:p>
            <a:pPr algn="l"/>
            <a:r>
              <a:rPr lang="fr-FR" sz="2400" dirty="0"/>
              <a:t> - lui permettre de s’affirmer et de porter sa revendication au sein du groupe</a:t>
            </a:r>
            <a:endParaRPr lang="it-IT" sz="2400" dirty="0"/>
          </a:p>
          <a:p>
            <a:pPr algn="l"/>
            <a:r>
              <a:rPr lang="fr-FR" sz="2400" dirty="0"/>
              <a:t> - ne pas hiérarchiser les différents cercles d’appartenance et de définition de soi sur lesquels se </a:t>
            </a:r>
            <a:r>
              <a:rPr lang="fr-FR" sz="2400" dirty="0" smtClean="0"/>
              <a:t>fonde </a:t>
            </a:r>
            <a:r>
              <a:rPr lang="fr-FR" sz="2400" dirty="0"/>
              <a:t>le moteur de la construction identitaire (double appartenance, genre…)</a:t>
            </a:r>
            <a:endParaRPr lang="it-IT" sz="2400" dirty="0"/>
          </a:p>
          <a:p>
            <a:pPr algn="l"/>
            <a:r>
              <a:rPr lang="fr-FR" sz="2400" dirty="0"/>
              <a:t> - construire le lien social et la cohésion et permettre de produire une distinction sur un fond de communauté</a:t>
            </a:r>
            <a:endParaRPr lang="it-IT" sz="24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121013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750634" y="536681"/>
            <a:ext cx="6895171" cy="902970"/>
          </a:xfrm>
        </p:spPr>
        <p:txBody>
          <a:bodyPr/>
          <a:lstStyle/>
          <a:p>
            <a:pPr marL="0" indent="0">
              <a:buNone/>
            </a:pPr>
            <a:r>
              <a:rPr lang="fr-FR" dirty="0"/>
              <a:t>LE SPORT PERMET DE DONNER DES REPÈRES STABLES</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943926" y="1176409"/>
            <a:ext cx="10304148" cy="3057111"/>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800" dirty="0"/>
              <a:t>La socialisation n’est pas identique pour tous les </a:t>
            </a:r>
            <a:r>
              <a:rPr lang="fr-FR" sz="1800" dirty="0" smtClean="0"/>
              <a:t>individus. Elle </a:t>
            </a:r>
            <a:r>
              <a:rPr lang="fr-FR" sz="1800" dirty="0"/>
              <a:t>dépend notamment du milieu social et du sexe. La pratique sportive </a:t>
            </a:r>
            <a:r>
              <a:rPr lang="fr-FR" sz="1800" dirty="0" smtClean="0"/>
              <a:t>représente un terrain d’acculturation </a:t>
            </a:r>
            <a:r>
              <a:rPr lang="fr-FR" sz="1800" dirty="0"/>
              <a:t>entre des jeunes dont le milieu socioculturel, les mœurs et le vécu sportif sont </a:t>
            </a:r>
            <a:r>
              <a:rPr lang="fr-FR" sz="1800" dirty="0" smtClean="0"/>
              <a:t>différents.</a:t>
            </a:r>
            <a:endParaRPr lang="fr-FR" sz="1800" dirty="0"/>
          </a:p>
          <a:p>
            <a:pPr algn="l"/>
            <a:endParaRPr lang="fr-FR" sz="1800" dirty="0"/>
          </a:p>
          <a:p>
            <a:pPr algn="l"/>
            <a:r>
              <a:rPr lang="fr-FR" sz="1800" dirty="0" smtClean="0"/>
              <a:t>Redfield</a:t>
            </a:r>
            <a:r>
              <a:rPr lang="fr-FR" sz="1800" dirty="0"/>
              <a:t>, Linton et </a:t>
            </a:r>
            <a:r>
              <a:rPr lang="fr-FR" sz="1800" dirty="0" err="1"/>
              <a:t>Herskowits</a:t>
            </a:r>
            <a:r>
              <a:rPr lang="fr-FR" sz="1800" dirty="0"/>
              <a:t> (1936) ont défini l’acculturation comme « l’ensemble des phénomènes résultant du contact direct et continu entre des groupes d’individus de cultures différentes, avec des changements subséquents dans les types de cultures originales de l’un ou des deux groupes » </a:t>
            </a:r>
          </a:p>
          <a:p>
            <a:pPr algn="l"/>
            <a:endParaRPr lang="fr-FR" sz="1800" dirty="0"/>
          </a:p>
          <a:p>
            <a:pPr algn="l"/>
            <a:r>
              <a:rPr lang="fr-FR" sz="1800" dirty="0" smtClean="0"/>
              <a:t>En ce sens le </a:t>
            </a:r>
            <a:r>
              <a:rPr lang="fr-FR" sz="1800" dirty="0"/>
              <a:t>sport </a:t>
            </a:r>
            <a:r>
              <a:rPr lang="fr-FR" sz="1800" dirty="0" smtClean="0"/>
              <a:t>constitue </a:t>
            </a:r>
            <a:r>
              <a:rPr lang="fr-FR" sz="1800" dirty="0"/>
              <a:t>une expérience </a:t>
            </a:r>
            <a:r>
              <a:rPr lang="fr-FR" sz="1800" dirty="0" smtClean="0"/>
              <a:t>permettant de </a:t>
            </a:r>
            <a:r>
              <a:rPr lang="fr-FR" sz="1800" dirty="0"/>
              <a:t>confronter le jeune à une triple réalité : la transition de l'enfance à l'adolescence marquée par une plus grande autonomie, l'expérience au sein de la famille et la nouveauté de trouver une place en dehors du cercle familial (amis, école, communauté politique, culturelle ou sportive) et, parfois l'expérience du pays d'origine et la nouveauté offerte par le pays d'accueil. </a:t>
            </a:r>
            <a:endParaRPr lang="it-IT" sz="1800" dirty="0"/>
          </a:p>
          <a:p>
            <a:pPr algn="l"/>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3074" name="Picture 2" descr="Lo sport come strumento di aggregazione e integrazione">
            <a:extLst>
              <a:ext uri="{FF2B5EF4-FFF2-40B4-BE49-F238E27FC236}">
                <a16:creationId xmlns:a16="http://schemas.microsoft.com/office/drawing/2014/main" id="{E7951720-E396-448A-A13C-C5DAB4035EF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6096" y="4261664"/>
            <a:ext cx="3067050" cy="1495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707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3035692" y="430664"/>
            <a:ext cx="8469434" cy="902970"/>
          </a:xfrm>
        </p:spPr>
        <p:txBody>
          <a:bodyPr/>
          <a:lstStyle/>
          <a:p>
            <a:pPr marL="0" indent="0">
              <a:buNone/>
            </a:pPr>
            <a:r>
              <a:rPr lang="fr-FR" i="1" dirty="0"/>
              <a:t>LA SITUATION DES JEUNES « VULNÉRABLES »</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179969" y="1318251"/>
            <a:ext cx="9923976" cy="3643897"/>
          </a:xfrm>
          <a:prstGeom prst="rect">
            <a:avLst/>
          </a:prstGeom>
          <a:solidFill>
            <a:schemeClr val="accent1">
              <a:lumMod val="20000"/>
              <a:lumOff val="8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800" dirty="0"/>
              <a:t>La « vulnérabilité » associe deux concepts :  celui de fragilité et celui de risque environnemental. C</a:t>
            </a:r>
            <a:r>
              <a:rPr lang="fr-FR" sz="1800" dirty="0" smtClean="0"/>
              <a:t>es concepts trouvent un terrain d’application dans le monde de l’éducation, au regard des enfants </a:t>
            </a:r>
            <a:r>
              <a:rPr lang="fr-FR" sz="1800" dirty="0"/>
              <a:t>en difficulté d’adaptation et d’apprentissage. </a:t>
            </a:r>
          </a:p>
          <a:p>
            <a:pPr algn="l"/>
            <a:endParaRPr lang="fr-FR" sz="1800" dirty="0"/>
          </a:p>
          <a:p>
            <a:pPr algn="l"/>
            <a:r>
              <a:rPr lang="fr-FR" sz="1800" dirty="0"/>
              <a:t>L’apparition ou non des difficultés dépend de la nature des interactions entre ses caractéristiques individuelles et les caractéristiques de l’écosystème dans lequel il se développe. </a:t>
            </a:r>
            <a:r>
              <a:rPr lang="fr-FR" sz="1800" dirty="0" smtClean="0"/>
              <a:t>Les </a:t>
            </a:r>
            <a:r>
              <a:rPr lang="fr-FR" sz="1800" dirty="0"/>
              <a:t>sciences </a:t>
            </a:r>
            <a:r>
              <a:rPr lang="fr-FR" sz="1800" dirty="0" smtClean="0"/>
              <a:t>sociales identifient </a:t>
            </a:r>
            <a:r>
              <a:rPr lang="fr-FR" sz="1800" dirty="0"/>
              <a:t>un modèle spécifique de classement de jeunes selon quatre 4 groupes : </a:t>
            </a:r>
            <a:endParaRPr lang="it-IT" sz="1800" dirty="0"/>
          </a:p>
          <a:p>
            <a:pPr algn="l"/>
            <a:r>
              <a:rPr lang="fr-FR" sz="1800" dirty="0"/>
              <a:t> </a:t>
            </a:r>
            <a:endParaRPr lang="it-IT" sz="1800" dirty="0"/>
          </a:p>
          <a:p>
            <a:pPr algn="l"/>
            <a:r>
              <a:rPr lang="fr-FR" sz="1800" dirty="0"/>
              <a:t>- l’enfant sans déficience se développant dans un environnement favorable </a:t>
            </a:r>
            <a:endParaRPr lang="it-IT" sz="1800" dirty="0"/>
          </a:p>
          <a:p>
            <a:pPr algn="l"/>
            <a:r>
              <a:rPr lang="fr-FR" sz="1800" dirty="0"/>
              <a:t>- l’enfant sans déficience se développant dans un environnement favorable ou défavorable</a:t>
            </a:r>
            <a:endParaRPr lang="it-IT" sz="1800" dirty="0"/>
          </a:p>
          <a:p>
            <a:pPr algn="l"/>
            <a:r>
              <a:rPr lang="fr-FR" sz="1800" dirty="0"/>
              <a:t>- l’enfant avec déficience se développant dans un environnement favorable ou défavorable</a:t>
            </a:r>
            <a:endParaRPr lang="it-IT" sz="1800" dirty="0"/>
          </a:p>
          <a:p>
            <a:pPr algn="l"/>
            <a:r>
              <a:rPr lang="fr-FR" sz="1800" dirty="0" smtClean="0"/>
              <a:t>- l’enfant </a:t>
            </a:r>
            <a:r>
              <a:rPr lang="fr-FR" sz="1800" dirty="0"/>
              <a:t>avec déficience se développant dans un environnement défavorable</a:t>
            </a:r>
          </a:p>
          <a:p>
            <a:pPr algn="l"/>
            <a:endParaRPr lang="it-IT" sz="1800" dirty="0"/>
          </a:p>
          <a:p>
            <a:pPr algn="l"/>
            <a:r>
              <a:rPr lang="fr-FR" sz="1800" dirty="0"/>
              <a:t>Les jeunes « vulnérables » </a:t>
            </a:r>
            <a:r>
              <a:rPr lang="fr-FR" sz="1800" dirty="0" smtClean="0"/>
              <a:t>sont </a:t>
            </a:r>
            <a:r>
              <a:rPr lang="fr-FR" sz="1800" dirty="0"/>
              <a:t>majoritairement </a:t>
            </a:r>
            <a:r>
              <a:rPr lang="fr-FR" sz="1800" dirty="0" smtClean="0"/>
              <a:t>situés </a:t>
            </a:r>
            <a:r>
              <a:rPr lang="fr-FR" sz="1800" dirty="0"/>
              <a:t>dans un milieu défavorable et sans </a:t>
            </a:r>
            <a:r>
              <a:rPr lang="fr-FR" sz="1800" dirty="0" smtClean="0"/>
              <a:t>déficience.</a:t>
            </a:r>
            <a:endParaRPr lang="it-IT" sz="1800" dirty="0"/>
          </a:p>
          <a:p>
            <a:pPr algn="l"/>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2180313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4485002" y="309997"/>
            <a:ext cx="3679346" cy="902970"/>
          </a:xfrm>
        </p:spPr>
        <p:txBody>
          <a:bodyPr/>
          <a:lstStyle/>
          <a:p>
            <a:pPr marL="0" indent="0">
              <a:buNone/>
            </a:pPr>
            <a:r>
              <a:rPr lang="it-IT" dirty="0"/>
              <a:t>LA RESILIENCE</a:t>
            </a:r>
          </a:p>
          <a:p>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134012" y="1189083"/>
            <a:ext cx="9923976" cy="2901326"/>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000" dirty="0" smtClean="0"/>
              <a:t>En référence aux travaux de </a:t>
            </a:r>
            <a:r>
              <a:rPr lang="fr-FR" sz="1800" dirty="0"/>
              <a:t>Boris </a:t>
            </a:r>
            <a:r>
              <a:rPr lang="fr-FR" sz="1800" dirty="0" err="1" smtClean="0"/>
              <a:t>Cyrulnik</a:t>
            </a:r>
            <a:r>
              <a:rPr lang="fr-FR" sz="1800" dirty="0" smtClean="0"/>
              <a:t>, </a:t>
            </a:r>
            <a:r>
              <a:rPr lang="fr-FR" sz="2000" dirty="0" smtClean="0"/>
              <a:t>l</a:t>
            </a:r>
            <a:r>
              <a:rPr lang="fr-FR" sz="2000" dirty="0"/>
              <a:t>a</a:t>
            </a:r>
            <a:r>
              <a:rPr lang="fr-FR" sz="2000" dirty="0" smtClean="0"/>
              <a:t> </a:t>
            </a:r>
            <a:r>
              <a:rPr lang="fr-FR" sz="2000" dirty="0"/>
              <a:t>résilience </a:t>
            </a:r>
            <a:r>
              <a:rPr lang="fr-FR" sz="2000" dirty="0" smtClean="0"/>
              <a:t>est </a:t>
            </a:r>
            <a:r>
              <a:rPr lang="fr-FR" sz="2000" dirty="0"/>
              <a:t>un concept </a:t>
            </a:r>
            <a:r>
              <a:rPr lang="fr-FR" sz="2000" dirty="0" smtClean="0"/>
              <a:t>qui renvoie aux </a:t>
            </a:r>
            <a:r>
              <a:rPr lang="fr-FR" sz="2000" dirty="0"/>
              <a:t>compétences </a:t>
            </a:r>
            <a:r>
              <a:rPr lang="fr-FR" sz="2000" dirty="0" smtClean="0"/>
              <a:t>des </a:t>
            </a:r>
            <a:r>
              <a:rPr lang="fr-FR" sz="2000" dirty="0"/>
              <a:t>individus pour faire face à des situations délétères : événements de vie traumatiques, accidents, maladies, handicaps, carences affectives graves, grande précarité, etc.</a:t>
            </a:r>
            <a:br>
              <a:rPr lang="fr-FR" sz="2000" dirty="0"/>
            </a:br>
            <a:r>
              <a:rPr lang="fr-FR" sz="2000" dirty="0"/>
              <a:t/>
            </a:r>
            <a:br>
              <a:rPr lang="fr-FR" sz="2000" dirty="0"/>
            </a:br>
            <a:r>
              <a:rPr lang="fr-FR" sz="2000" dirty="0" smtClean="0"/>
              <a:t>La résilience </a:t>
            </a:r>
            <a:r>
              <a:rPr lang="fr-FR" sz="2000" dirty="0"/>
              <a:t>est applicable à deux types de situations distinctes. D’une part, à des individus qui vivent dans des conditions de vie </a:t>
            </a:r>
            <a:r>
              <a:rPr lang="fr-FR" sz="2000" dirty="0" smtClean="0"/>
              <a:t>familiales, sociales </a:t>
            </a:r>
            <a:r>
              <a:rPr lang="fr-FR" sz="2000" dirty="0"/>
              <a:t>défavorisées, </a:t>
            </a:r>
            <a:r>
              <a:rPr lang="fr-FR" sz="2000" dirty="0" smtClean="0"/>
              <a:t>dégradées </a:t>
            </a:r>
            <a:r>
              <a:rPr lang="fr-FR" sz="2000" dirty="0"/>
              <a:t>ou pathogènes et qui arrivent à se développer sans dommages psychiques et à s’adapter socialement. D’autre part</a:t>
            </a:r>
            <a:r>
              <a:rPr lang="fr-FR" sz="2000" dirty="0" smtClean="0"/>
              <a:t>, elle s’applique </a:t>
            </a:r>
            <a:r>
              <a:rPr lang="fr-FR" sz="2000" dirty="0"/>
              <a:t>à des sujets confrontés à des événements traumatiques qui se reconstruisent après ces épreuves. </a:t>
            </a:r>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3" name="Immagine 2">
            <a:extLst>
              <a:ext uri="{FF2B5EF4-FFF2-40B4-BE49-F238E27FC236}">
                <a16:creationId xmlns:a16="http://schemas.microsoft.com/office/drawing/2014/main" id="{B7136363-83E6-4ECB-A999-F99D8803CAB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648496" y="4272075"/>
            <a:ext cx="2762250" cy="1647825"/>
          </a:xfrm>
          <a:prstGeom prst="rect">
            <a:avLst/>
          </a:prstGeom>
        </p:spPr>
      </p:pic>
    </p:spTree>
    <p:extLst>
      <p:ext uri="{BB962C8B-B14F-4D97-AF65-F5344CB8AC3E}">
        <p14:creationId xmlns:p14="http://schemas.microsoft.com/office/powerpoint/2010/main" val="624905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599495" y="292947"/>
            <a:ext cx="8469434" cy="902970"/>
          </a:xfrm>
        </p:spPr>
        <p:txBody>
          <a:bodyPr/>
          <a:lstStyle/>
          <a:p>
            <a:pPr marL="0" indent="0">
              <a:buNone/>
            </a:pPr>
            <a:r>
              <a:rPr lang="fr-FR" i="1" dirty="0"/>
              <a:t>SPORT ET RÉSILIENCE</a:t>
            </a:r>
            <a:r>
              <a:rPr lang="fr-FR" dirty="0"/>
              <a:t> </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936872" y="1519374"/>
            <a:ext cx="10291445" cy="4020266"/>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fr-FR" sz="2000" dirty="0"/>
          </a:p>
          <a:p>
            <a:pPr algn="l"/>
            <a:endParaRPr lang="fr-FR" sz="2000" dirty="0"/>
          </a:p>
          <a:p>
            <a:pPr algn="l"/>
            <a:r>
              <a:rPr lang="fr-FR" sz="2000" dirty="0"/>
              <a:t>les interactions entre le milieu sportif, l’individu et son environnement familial dans un cadre relationnel stable et </a:t>
            </a:r>
            <a:r>
              <a:rPr lang="fr-FR" sz="2000" dirty="0" smtClean="0"/>
              <a:t>tempéré contribuent </a:t>
            </a:r>
            <a:r>
              <a:rPr lang="fr-FR" sz="2000" dirty="0"/>
              <a:t>à fabriquer de la « résilience » (y compris pour de jeunes pratiquants sportifs dont les valeurs familiales ne sont pas parfaitement alignées avec la structure d’accueil). </a:t>
            </a:r>
            <a:r>
              <a:rPr lang="fr-FR" sz="2000" dirty="0" smtClean="0"/>
              <a:t> Le </a:t>
            </a:r>
            <a:r>
              <a:rPr lang="fr-FR" sz="2000" dirty="0"/>
              <a:t>pratiquant se façonne à travers la mise en jeu corporelle, en se confrontant à lui-même, aux autres et au milieu physique. Cette confrontation lui permet d’augmenter la réussite de soi (estime de soi même, confiance…) et </a:t>
            </a:r>
            <a:r>
              <a:rPr lang="fr-FR" sz="2000" dirty="0" smtClean="0"/>
              <a:t>d’affirmer sa </a:t>
            </a:r>
            <a:r>
              <a:rPr lang="fr-FR" sz="2000" dirty="0"/>
              <a:t>place dans le groupe (identité –affiliation).</a:t>
            </a:r>
          </a:p>
          <a:p>
            <a:pPr algn="l"/>
            <a:endParaRPr lang="fr-FR" sz="2000" dirty="0"/>
          </a:p>
          <a:p>
            <a:pPr algn="l"/>
            <a:r>
              <a:rPr lang="fr-FR" sz="2000" i="1" dirty="0"/>
              <a:t>Le sport est un facteur de protection et de développement de la résilience</a:t>
            </a:r>
            <a:r>
              <a:rPr lang="fr-FR" sz="2000" dirty="0"/>
              <a:t> </a:t>
            </a:r>
          </a:p>
          <a:p>
            <a:pPr algn="l"/>
            <a:endParaRPr lang="fr-FR" sz="2000" dirty="0"/>
          </a:p>
          <a:p>
            <a:pPr algn="l"/>
            <a:r>
              <a:rPr lang="fr-FR" sz="2000" i="1" dirty="0"/>
              <a:t>Le sport peut contribuer à limiter les effets des facteurs de vulnérabilité des personnes présentant des caractéristiques qui les rendent plus fragiles </a:t>
            </a:r>
          </a:p>
          <a:p>
            <a:pPr algn="l"/>
            <a:endParaRPr lang="fr-FR" sz="2000" i="1" dirty="0"/>
          </a:p>
          <a:p>
            <a:pPr algn="l"/>
            <a:r>
              <a:rPr lang="fr-FR" sz="2000" i="1" dirty="0"/>
              <a:t>Le sport est un extraordinaire terrain de </a:t>
            </a:r>
            <a:r>
              <a:rPr lang="fr-FR" sz="2000" i="1" dirty="0" smtClean="0"/>
              <a:t>résilience, </a:t>
            </a:r>
            <a:r>
              <a:rPr lang="fr-FR" sz="2000" i="1" dirty="0"/>
              <a:t>du fait des potentialités importantes que révèle le capital humain mobilisé et </a:t>
            </a:r>
            <a:r>
              <a:rPr lang="fr-FR" sz="2000" i="1" dirty="0" smtClean="0"/>
              <a:t>les </a:t>
            </a:r>
            <a:r>
              <a:rPr lang="fr-FR" sz="2000" i="1" dirty="0"/>
              <a:t>formes </a:t>
            </a:r>
            <a:r>
              <a:rPr lang="fr-FR" sz="2000" i="1" dirty="0" smtClean="0"/>
              <a:t>d’activités pratiquées qui permettent d’accroitre la confiance en soi. </a:t>
            </a:r>
            <a:endParaRPr lang="fr-FR" sz="2000" i="1" dirty="0"/>
          </a:p>
          <a:p>
            <a:pPr algn="l"/>
            <a:endParaRPr lang="fr-FR" sz="20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909361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1987827" y="423512"/>
            <a:ext cx="8469434" cy="360321"/>
          </a:xfrm>
        </p:spPr>
        <p:txBody>
          <a:bodyPr>
            <a:noAutofit/>
          </a:bodyPr>
          <a:lstStyle/>
          <a:p>
            <a:pPr marL="0" indent="0" algn="ctr">
              <a:buNone/>
            </a:pPr>
            <a:r>
              <a:rPr lang="it-IT" sz="3200" b="1" dirty="0"/>
              <a:t>EXERCICE 1</a:t>
            </a:r>
          </a:p>
          <a:p>
            <a:pPr algn="ctr"/>
            <a:endParaRPr lang="it-IT" sz="3200" b="1"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298713" y="1110192"/>
            <a:ext cx="9679516" cy="4123659"/>
          </a:xfrm>
          <a:prstGeom prst="rect">
            <a:avLst/>
          </a:prstGeom>
          <a:solidFill>
            <a:srgbClr val="C1E1C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800" dirty="0"/>
              <a:t>Identifier d</a:t>
            </a:r>
            <a:r>
              <a:rPr lang="fr-FR" sz="2800" dirty="0" smtClean="0"/>
              <a:t>es </a:t>
            </a:r>
            <a:r>
              <a:rPr lang="fr-FR" sz="2800" dirty="0"/>
              <a:t>manifestations </a:t>
            </a:r>
            <a:r>
              <a:rPr lang="fr-FR" sz="2800" dirty="0" smtClean="0"/>
              <a:t>antisportives, </a:t>
            </a:r>
            <a:r>
              <a:rPr lang="fr-FR" sz="2800" dirty="0"/>
              <a:t>ainsi que les manifestations de violence dans le sport en lien avec une idéologie </a:t>
            </a:r>
            <a:r>
              <a:rPr lang="fr-FR" sz="2800" dirty="0" smtClean="0"/>
              <a:t>extrémiste. </a:t>
            </a:r>
            <a:r>
              <a:rPr lang="fr-FR" sz="2800" dirty="0"/>
              <a:t>C</a:t>
            </a:r>
            <a:r>
              <a:rPr lang="fr-FR" sz="2800" dirty="0" smtClean="0"/>
              <a:t>lasser </a:t>
            </a:r>
            <a:r>
              <a:rPr lang="fr-FR" sz="2800" dirty="0"/>
              <a:t>celles-ci selon </a:t>
            </a:r>
            <a:r>
              <a:rPr lang="fr-FR" sz="2800" dirty="0" smtClean="0"/>
              <a:t>les approches suivantes </a:t>
            </a:r>
            <a:r>
              <a:rPr lang="fr-FR" sz="2800" dirty="0"/>
              <a:t>:</a:t>
            </a:r>
          </a:p>
          <a:p>
            <a:pPr algn="l"/>
            <a:r>
              <a:rPr lang="fr-FR" sz="2800" dirty="0"/>
              <a:t/>
            </a:r>
            <a:br>
              <a:rPr lang="fr-FR" sz="2800" dirty="0"/>
            </a:br>
            <a:r>
              <a:rPr lang="fr-FR" sz="2800" dirty="0"/>
              <a:t>- approche purement sécuritaire (puni par la loi/ou non)</a:t>
            </a:r>
            <a:br>
              <a:rPr lang="fr-FR" sz="2800" dirty="0"/>
            </a:br>
            <a:r>
              <a:rPr lang="fr-FR" sz="2800" dirty="0"/>
              <a:t>- approche </a:t>
            </a:r>
            <a:r>
              <a:rPr lang="fr-FR" sz="2800" dirty="0" smtClean="0"/>
              <a:t>de </a:t>
            </a:r>
            <a:r>
              <a:rPr lang="fr-FR" sz="2800" dirty="0"/>
              <a:t>la radicalisation selon 4 niveaux (</a:t>
            </a:r>
            <a:r>
              <a:rPr lang="fr-FR" sz="2800" dirty="0" smtClean="0"/>
              <a:t>croyances, </a:t>
            </a:r>
            <a:r>
              <a:rPr lang="fr-FR" sz="2800" dirty="0"/>
              <a:t>communautarisme, radicalisation, terrorisme).</a:t>
            </a:r>
            <a:br>
              <a:rPr lang="fr-FR" sz="2800" dirty="0"/>
            </a:br>
            <a:r>
              <a:rPr lang="fr-FR" sz="2800" dirty="0"/>
              <a:t>- approche sociologique: les normes et leur transgression, les rituels sportifs et leur </a:t>
            </a:r>
            <a:r>
              <a:rPr lang="fr-FR" sz="2800" dirty="0" smtClean="0"/>
              <a:t>détournement</a:t>
            </a:r>
          </a:p>
          <a:p>
            <a:pPr algn="l"/>
            <a:endParaRPr lang="fr-FR" sz="2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175427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134012" y="2164623"/>
            <a:ext cx="9923976" cy="3193774"/>
          </a:xfrm>
          <a:prstGeom prst="rect">
            <a:avLst/>
          </a:prstGeom>
          <a:solidFill>
            <a:srgbClr val="C1E1C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
        <p:nvSpPr>
          <p:cNvPr id="2" name="Segnaposto contenuto 1"/>
          <p:cNvSpPr>
            <a:spLocks noGrp="1"/>
          </p:cNvSpPr>
          <p:nvPr>
            <p:ph idx="1"/>
          </p:nvPr>
        </p:nvSpPr>
        <p:spPr>
          <a:xfrm>
            <a:off x="1377153" y="3273783"/>
            <a:ext cx="10058400" cy="2250882"/>
          </a:xfrm>
        </p:spPr>
        <p:txBody>
          <a:bodyPr>
            <a:normAutofit/>
          </a:bodyPr>
          <a:lstStyle/>
          <a:p>
            <a:pPr marL="0" indent="0">
              <a:buNone/>
            </a:pPr>
            <a:r>
              <a:rPr lang="fr-FR" sz="2800" dirty="0" smtClean="0"/>
              <a:t>Quels exemples de la </a:t>
            </a:r>
            <a:r>
              <a:rPr lang="fr-FR" sz="2800" dirty="0"/>
              <a:t>socialisation par sport pouvez-vous identifiez ?</a:t>
            </a:r>
            <a:endParaRPr lang="it-IT" sz="2800" dirty="0"/>
          </a:p>
        </p:txBody>
      </p:sp>
      <p:sp>
        <p:nvSpPr>
          <p:cNvPr id="14" name="Sottotitolo 3"/>
          <p:cNvSpPr txBox="1">
            <a:spLocks/>
          </p:cNvSpPr>
          <p:nvPr/>
        </p:nvSpPr>
        <p:spPr>
          <a:xfrm>
            <a:off x="1987827" y="423512"/>
            <a:ext cx="8469434" cy="360321"/>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Font typeface="Wingdings" pitchFamily="2" charset="2"/>
              <a:buNone/>
            </a:pPr>
            <a:r>
              <a:rPr lang="it-IT" sz="3200" b="1" dirty="0"/>
              <a:t>EXERCICE 2</a:t>
            </a:r>
          </a:p>
          <a:p>
            <a:pPr algn="ctr"/>
            <a:endParaRPr lang="it-IT" sz="3200" b="1" dirty="0"/>
          </a:p>
        </p:txBody>
      </p:sp>
    </p:spTree>
    <p:extLst>
      <p:ext uri="{BB962C8B-B14F-4D97-AF65-F5344CB8AC3E}">
        <p14:creationId xmlns:p14="http://schemas.microsoft.com/office/powerpoint/2010/main" val="822845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066800" y="1181366"/>
            <a:ext cx="9923976" cy="4313432"/>
          </a:xfrm>
          <a:prstGeom prst="rect">
            <a:avLst/>
          </a:prstGeom>
          <a:solidFill>
            <a:srgbClr val="C1E1C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000" b="1" dirty="0"/>
              <a:t>Situation 1</a:t>
            </a:r>
            <a:r>
              <a:rPr lang="fr-FR" sz="2000" dirty="0"/>
              <a:t> : Les garçons et les filles </a:t>
            </a:r>
            <a:r>
              <a:rPr lang="fr-FR" sz="2000" dirty="0" smtClean="0"/>
              <a:t>sont communément élevés dans le schéma de </a:t>
            </a:r>
            <a:r>
              <a:rPr lang="fr-FR" sz="2000" dirty="0"/>
              <a:t>certains stéréotypes véhiculés par la société. Par exemple lorsqu’un petit garçon tombe on va le remettre sur ses pieds et lui demander de ne pas pleurer, lui dire que ce n’est rien alors que la petite fille sera plutôt consolée, cajolée et on trouvera ses larmes plus « naturelles » (phénomène de différenciation ou socialisation différentielle). Tout cela vient du fait que la société considère que les garçons doivent être forts et ne pas se plaindre. Ainsi les garçons sont plus stimulés du point de vue moteur, sportif et les filles plutôt sur le plan affectif et artistique. </a:t>
            </a:r>
          </a:p>
          <a:p>
            <a:pPr algn="l"/>
            <a:endParaRPr lang="it-IT" sz="2000" dirty="0"/>
          </a:p>
          <a:p>
            <a:pPr algn="l"/>
            <a:r>
              <a:rPr lang="fr-FR" sz="2000" b="1" dirty="0"/>
              <a:t>Comment promouvoir l’égalité en sport ? </a:t>
            </a:r>
            <a:endParaRPr lang="fr-FR" sz="2000" dirty="0"/>
          </a:p>
          <a:p>
            <a:pPr algn="l"/>
            <a:r>
              <a:rPr lang="fr-FR" sz="2000" dirty="0"/>
              <a:t>____________________________________________________________________________</a:t>
            </a:r>
          </a:p>
          <a:p>
            <a:pPr algn="l"/>
            <a:endParaRPr lang="fr-FR" sz="2000" dirty="0"/>
          </a:p>
          <a:p>
            <a:pPr algn="l"/>
            <a:r>
              <a:rPr lang="fr-FR" sz="2000" b="1" dirty="0"/>
              <a:t>Situation 2 </a:t>
            </a:r>
            <a:r>
              <a:rPr lang="fr-FR" sz="2000" dirty="0"/>
              <a:t>: Le groupe de pair, se charge de remettre à sa place parfois brutalement, l'adolescent qui ne satisfait pas les normes de comportements qui sont celles de son genre. </a:t>
            </a:r>
          </a:p>
          <a:p>
            <a:pPr algn="l"/>
            <a:endParaRPr lang="it-IT" sz="2000" dirty="0"/>
          </a:p>
          <a:p>
            <a:pPr algn="l"/>
            <a:r>
              <a:rPr lang="fr-FR" sz="2000" b="1" dirty="0"/>
              <a:t>Comment réagir lorsque surviennent ces situations ?</a:t>
            </a:r>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
        <p:nvSpPr>
          <p:cNvPr id="14" name="Sottotitolo 3"/>
          <p:cNvSpPr txBox="1">
            <a:spLocks/>
          </p:cNvSpPr>
          <p:nvPr/>
        </p:nvSpPr>
        <p:spPr>
          <a:xfrm>
            <a:off x="1987827" y="423512"/>
            <a:ext cx="8469434" cy="360321"/>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Font typeface="Wingdings" pitchFamily="2" charset="2"/>
              <a:buNone/>
            </a:pPr>
            <a:r>
              <a:rPr lang="it-IT" sz="3200" b="1"/>
              <a:t>EXERCICE 3</a:t>
            </a:r>
            <a:endParaRPr lang="it-IT" sz="3200" b="1" dirty="0"/>
          </a:p>
          <a:p>
            <a:pPr algn="ctr"/>
            <a:endParaRPr lang="it-IT" sz="3200" b="1" dirty="0"/>
          </a:p>
        </p:txBody>
      </p:sp>
    </p:spTree>
    <p:extLst>
      <p:ext uri="{BB962C8B-B14F-4D97-AF65-F5344CB8AC3E}">
        <p14:creationId xmlns:p14="http://schemas.microsoft.com/office/powerpoint/2010/main" val="4198037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254584" y="83018"/>
            <a:ext cx="8469434" cy="1025861"/>
          </a:xfrm>
        </p:spPr>
        <p:txBody>
          <a:bodyPr>
            <a:normAutofit fontScale="77500" lnSpcReduction="20000"/>
          </a:bodyPr>
          <a:lstStyle/>
          <a:p>
            <a:pPr marL="0" indent="0" algn="ctr">
              <a:lnSpc>
                <a:spcPct val="107000"/>
              </a:lnSpc>
              <a:spcAft>
                <a:spcPts val="800"/>
              </a:spcAft>
              <a:buNone/>
            </a:pPr>
            <a:r>
              <a:rPr lang="fr-FR" sz="2600" b="1" dirty="0"/>
              <a:t>LE PROCESSUS DE RADICALISATION</a:t>
            </a:r>
            <a:endParaRPr lang="it-IT" sz="2600" b="1" dirty="0"/>
          </a:p>
          <a:p>
            <a:pPr marL="0" indent="0" algn="ctr">
              <a:lnSpc>
                <a:spcPct val="107000"/>
              </a:lnSpc>
              <a:spcAft>
                <a:spcPts val="800"/>
              </a:spcAft>
              <a:buNone/>
            </a:pPr>
            <a:r>
              <a:rPr lang="fr-FR" sz="2600" b="1" dirty="0"/>
              <a:t>Unité 2</a:t>
            </a:r>
            <a:r>
              <a:rPr lang="fr-FR" sz="2600" dirty="0"/>
              <a:t> : Signaux d'une éventuelle radicalisation</a:t>
            </a:r>
            <a:endParaRPr lang="it-IT" sz="2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graphicFrame>
        <p:nvGraphicFramePr>
          <p:cNvPr id="6" name="Tabella 5"/>
          <p:cNvGraphicFramePr>
            <a:graphicFrameLocks noGrp="1"/>
          </p:cNvGraphicFramePr>
          <p:nvPr>
            <p:extLst>
              <p:ext uri="{D42A27DB-BD31-4B8C-83A1-F6EECF244321}">
                <p14:modId xmlns:p14="http://schemas.microsoft.com/office/powerpoint/2010/main" val="1832452389"/>
              </p:ext>
            </p:extLst>
          </p:nvPr>
        </p:nvGraphicFramePr>
        <p:xfrm>
          <a:off x="1066799" y="1714500"/>
          <a:ext cx="10189029" cy="3348990"/>
        </p:xfrm>
        <a:graphic>
          <a:graphicData uri="http://schemas.openxmlformats.org/drawingml/2006/table">
            <a:tbl>
              <a:tblPr firstRow="1" firstCol="1" bandRow="1">
                <a:tableStyleId>{5C22544A-7EE6-4342-B048-85BDC9FD1C3A}</a:tableStyleId>
              </a:tblPr>
              <a:tblGrid>
                <a:gridCol w="1338247">
                  <a:extLst>
                    <a:ext uri="{9D8B030D-6E8A-4147-A177-3AD203B41FA5}">
                      <a16:colId xmlns:a16="http://schemas.microsoft.com/office/drawing/2014/main" val="20000"/>
                    </a:ext>
                  </a:extLst>
                </a:gridCol>
                <a:gridCol w="8850782">
                  <a:extLst>
                    <a:ext uri="{9D8B030D-6E8A-4147-A177-3AD203B41FA5}">
                      <a16:colId xmlns:a16="http://schemas.microsoft.com/office/drawing/2014/main" val="20001"/>
                    </a:ext>
                  </a:extLst>
                </a:gridCol>
              </a:tblGrid>
              <a:tr h="3272972">
                <a:tc>
                  <a:txBody>
                    <a:bodyPr/>
                    <a:lstStyle/>
                    <a:p>
                      <a:pPr algn="ctr">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Eléments de construction du module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07000"/>
                        </a:lnSpc>
                        <a:spcAft>
                          <a:spcPts val="800"/>
                        </a:spcAft>
                        <a:buFontTx/>
                        <a:buNone/>
                      </a:pPr>
                      <a:r>
                        <a:rPr lang="fr-FR" sz="1400" u="sng" dirty="0">
                          <a:effectLst/>
                        </a:rPr>
                        <a:t>L’objectif pédagogique </a:t>
                      </a:r>
                      <a:r>
                        <a:rPr lang="fr-FR" sz="1400" dirty="0">
                          <a:effectLst/>
                        </a:rPr>
                        <a:t>: </a:t>
                      </a:r>
                    </a:p>
                    <a:p>
                      <a:pPr marL="285750" indent="-285750" algn="just">
                        <a:lnSpc>
                          <a:spcPct val="107000"/>
                        </a:lnSpc>
                        <a:spcAft>
                          <a:spcPts val="800"/>
                        </a:spcAft>
                        <a:buFontTx/>
                        <a:buChar char="-"/>
                      </a:pPr>
                      <a:r>
                        <a:rPr lang="fr-FR" sz="1400" dirty="0">
                          <a:effectLst/>
                        </a:rPr>
                        <a:t>Préserver l’intégrité du sport et le développement d’une vigilance commune</a:t>
                      </a:r>
                      <a:endParaRPr lang="it-IT" sz="1400" u="none" dirty="0">
                        <a:effectLst/>
                      </a:endParaRPr>
                    </a:p>
                    <a:p>
                      <a:pPr marL="0" indent="0" algn="just">
                        <a:lnSpc>
                          <a:spcPct val="107000"/>
                        </a:lnSpc>
                        <a:spcAft>
                          <a:spcPts val="800"/>
                        </a:spcAft>
                        <a:buFontTx/>
                        <a:buNone/>
                      </a:pPr>
                      <a:r>
                        <a:rPr lang="fr-FR" sz="1400" u="sng" dirty="0">
                          <a:effectLst/>
                        </a:rPr>
                        <a:t>Objectif principal :</a:t>
                      </a:r>
                      <a:r>
                        <a:rPr lang="fr-FR" sz="1400" dirty="0">
                          <a:effectLst/>
                        </a:rPr>
                        <a:t> </a:t>
                      </a:r>
                    </a:p>
                    <a:p>
                      <a:pPr marL="285750" indent="-285750" algn="just">
                        <a:lnSpc>
                          <a:spcPct val="107000"/>
                        </a:lnSpc>
                        <a:spcAft>
                          <a:spcPts val="800"/>
                        </a:spcAft>
                        <a:buFontTx/>
                        <a:buChar char="-"/>
                      </a:pPr>
                      <a:r>
                        <a:rPr lang="fr-FR" sz="1400" dirty="0">
                          <a:effectLst/>
                        </a:rPr>
                        <a:t>Connaître les différentes dimensions du processus de radicalisation, les effets d’une socialisation déviante et des niveaux d’endoctrinement et comprendre la spécificité du développement psychosocial de l'adolescent</a:t>
                      </a:r>
                      <a:endParaRPr lang="it-IT" sz="1400" dirty="0">
                        <a:effectLst/>
                      </a:endParaRPr>
                    </a:p>
                    <a:p>
                      <a:pPr marL="285750" indent="-285750" algn="just">
                        <a:lnSpc>
                          <a:spcPct val="107000"/>
                        </a:lnSpc>
                        <a:spcAft>
                          <a:spcPts val="800"/>
                        </a:spcAft>
                        <a:buFontTx/>
                        <a:buChar char="-"/>
                      </a:pPr>
                      <a:r>
                        <a:rPr lang="fr-FR" sz="1400" dirty="0">
                          <a:effectLst/>
                        </a:rPr>
                        <a:t>Appréhender et définir à partir de situations concrètes ou d’outils support, </a:t>
                      </a:r>
                      <a:r>
                        <a:rPr lang="fr-FR" sz="1400" dirty="0" smtClean="0">
                          <a:effectLst/>
                        </a:rPr>
                        <a:t>la </a:t>
                      </a:r>
                      <a:r>
                        <a:rPr lang="fr-FR" sz="1400" dirty="0">
                          <a:effectLst/>
                        </a:rPr>
                        <a:t>quête identitaire, </a:t>
                      </a:r>
                      <a:r>
                        <a:rPr lang="fr-FR" sz="1400" dirty="0" smtClean="0">
                          <a:effectLst/>
                        </a:rPr>
                        <a:t>la résilience et le </a:t>
                      </a:r>
                      <a:r>
                        <a:rPr lang="fr-FR" sz="1400" dirty="0">
                          <a:effectLst/>
                        </a:rPr>
                        <a:t>processus de socialisation </a:t>
                      </a:r>
                      <a:endParaRPr lang="it-IT" sz="1400" dirty="0">
                        <a:effectLst/>
                      </a:endParaRPr>
                    </a:p>
                    <a:p>
                      <a:pPr marL="285750" indent="-285750" algn="just">
                        <a:lnSpc>
                          <a:spcPct val="107000"/>
                        </a:lnSpc>
                        <a:spcAft>
                          <a:spcPts val="800"/>
                        </a:spcAft>
                        <a:buFontTx/>
                        <a:buChar char="-"/>
                      </a:pPr>
                      <a:r>
                        <a:rPr lang="fr-FR" sz="1400" dirty="0">
                          <a:effectLst/>
                        </a:rPr>
                        <a:t>Connaître les signaux annonciateurs d’une possible radicalisation et de </a:t>
                      </a:r>
                      <a:r>
                        <a:rPr lang="fr-FR" sz="1400" dirty="0" smtClean="0">
                          <a:effectLst/>
                        </a:rPr>
                        <a:t>changements</a:t>
                      </a:r>
                      <a:r>
                        <a:rPr lang="fr-FR" sz="1400" baseline="0" dirty="0" smtClean="0">
                          <a:effectLst/>
                        </a:rPr>
                        <a:t> de comportement</a:t>
                      </a:r>
                      <a:endParaRPr lang="it-IT" sz="1400" dirty="0">
                        <a:effectLst/>
                      </a:endParaRPr>
                    </a:p>
                    <a:p>
                      <a:pPr marL="285750" indent="-285750" algn="just">
                        <a:lnSpc>
                          <a:spcPct val="107000"/>
                        </a:lnSpc>
                        <a:spcAft>
                          <a:spcPts val="800"/>
                        </a:spcAft>
                        <a:buFontTx/>
                        <a:buChar char="-"/>
                      </a:pPr>
                      <a:r>
                        <a:rPr lang="fr-FR" sz="1400" dirty="0">
                          <a:effectLst/>
                        </a:rPr>
                        <a:t>Prendre conscience de l’influence de l’adulte et des pairs en matière de </a:t>
                      </a:r>
                      <a:r>
                        <a:rPr lang="fr-FR" sz="1400" dirty="0" smtClean="0">
                          <a:effectLst/>
                        </a:rPr>
                        <a:t>socialisation, </a:t>
                      </a:r>
                      <a:r>
                        <a:rPr lang="fr-FR" sz="1400" dirty="0">
                          <a:effectLst/>
                        </a:rPr>
                        <a:t>mais aussi de coéducation</a:t>
                      </a:r>
                      <a:endParaRPr lang="it-IT" sz="1400" dirty="0">
                        <a:effectLst/>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6978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4737207" y="292947"/>
            <a:ext cx="3427141" cy="902970"/>
          </a:xfrm>
        </p:spPr>
        <p:txBody>
          <a:bodyPr/>
          <a:lstStyle/>
          <a:p>
            <a:pPr marL="0" indent="0">
              <a:buNone/>
            </a:pPr>
            <a:r>
              <a:rPr lang="fr-FR" b="1" dirty="0"/>
              <a:t>PRÉSENTATION</a:t>
            </a:r>
            <a:endParaRPr lang="it-IT" b="1" dirty="0"/>
          </a:p>
          <a:p>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658752" y="1151077"/>
            <a:ext cx="7298074" cy="4307800"/>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800" dirty="0" smtClean="0"/>
              <a:t>L’objectif de ce module 2 est d’aborder les interactions psychosociales qui interviennent dans le processus de radicalisation. A </a:t>
            </a:r>
            <a:r>
              <a:rPr lang="fr-FR" sz="1800" smtClean="0"/>
              <a:t>cet égard, la </a:t>
            </a:r>
            <a:r>
              <a:rPr lang="fr-FR" sz="1800" dirty="0"/>
              <a:t>socialisation est le plus souvent définie, comme le processus par lequel la société impose à l’enfant ses règles et ses normes. A partir d’un apprentissage, implicite ou explicite, il doit intérioriser les manières de faire et de penser, les idéaux et les pratiques, les croyances et les rituels conformes à ses milieux de vie et à ses groupes d’appartenance</a:t>
            </a:r>
          </a:p>
          <a:p>
            <a:pPr algn="l"/>
            <a:endParaRPr lang="fr-FR" sz="1800" dirty="0"/>
          </a:p>
          <a:p>
            <a:pPr algn="l"/>
            <a:r>
              <a:rPr lang="fr-FR" sz="1800" dirty="0"/>
              <a:t>La famille a un rôle socialisateur privilégié envers l’enfant de par son omniprésence, de par son aspect affectif et aussi parce que c’est le 1°agent socialisateur. Mais ce n’est pas le seul agent socialisateur et dès la socialisation primaire, l’enfant est en contact avec un grand nombre d’agents socialisateurs : école, amis, nourrice, autres membres de la famille.</a:t>
            </a:r>
          </a:p>
          <a:p>
            <a:pPr algn="l"/>
            <a:endParaRPr lang="fr-FR" sz="1800" dirty="0"/>
          </a:p>
          <a:p>
            <a:pPr algn="l"/>
            <a:r>
              <a:rPr lang="fr-FR" sz="1800" dirty="0"/>
              <a:t>Si l’école, comme le sport est une instance centrale de socialisation primaire, ce n’est pas seulement par les connaissances qu’elle transmet, c’est aussi parce que c’est un lieu de socialisation par les « pairs » : par ceux qui sont comme nous qui nous </a:t>
            </a:r>
            <a:r>
              <a:rPr lang="fr-FR" sz="1800" dirty="0" smtClean="0"/>
              <a:t>ressemblent, </a:t>
            </a:r>
            <a:r>
              <a:rPr lang="fr-FR" sz="1800" dirty="0"/>
              <a:t>par les autres élèves. Ces « pairs » transmettent un ensemble de normes et de valeurs qui vont être rapidement intériorisées par l’enfant qui veut appartenir au groupe.</a:t>
            </a:r>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2" name="Picture 2" descr="Risultati immagini per sport e radicalizzazione">
            <a:extLst>
              <a:ext uri="{FF2B5EF4-FFF2-40B4-BE49-F238E27FC236}">
                <a16:creationId xmlns:a16="http://schemas.microsoft.com/office/drawing/2014/main" id="{87AB4CD0-7471-4B8D-AD70-E0E9458778D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56826" y="1336672"/>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673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4610100" y="292947"/>
            <a:ext cx="3187700" cy="902970"/>
          </a:xfrm>
        </p:spPr>
        <p:txBody>
          <a:bodyPr/>
          <a:lstStyle/>
          <a:p>
            <a:pPr marL="0" indent="0">
              <a:buNone/>
            </a:pPr>
            <a:r>
              <a:rPr lang="fr-FR" i="1" dirty="0"/>
              <a:t>QUÊTE IDENTITAIRE </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948055" y="1288869"/>
            <a:ext cx="9923976" cy="4336496"/>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800" dirty="0"/>
              <a:t>L’identité n’est pas exclusive. L’individu est à l’intersection de différents cercles d’appartenance et de définition de soi </a:t>
            </a:r>
            <a:r>
              <a:rPr lang="fr-FR" sz="2800" dirty="0" smtClean="0"/>
              <a:t>qui parfois vont </a:t>
            </a:r>
            <a:r>
              <a:rPr lang="fr-FR" sz="2800" dirty="0"/>
              <a:t>accroitre son incertitude identitaire. Ce processus dynamique oscille entre deux pôles </a:t>
            </a:r>
            <a:r>
              <a:rPr lang="fr-FR" sz="2800" dirty="0" smtClean="0"/>
              <a:t>contradictoires, </a:t>
            </a:r>
            <a:r>
              <a:rPr lang="fr-FR" sz="2800" dirty="0"/>
              <a:t>celui de la conformité à un ordre institutionnel et celui de la différenciation plus ou moins prononcée vis-à-vis d’un tel ordre</a:t>
            </a:r>
            <a:r>
              <a:rPr lang="fr-FR" sz="2400" dirty="0"/>
              <a:t>. </a:t>
            </a:r>
          </a:p>
          <a:p>
            <a:pPr algn="l"/>
            <a:endParaRPr lang="fr-FR" sz="1800" dirty="0"/>
          </a:p>
          <a:p>
            <a:pPr algn="l"/>
            <a:endParaRPr lang="fr-FR" sz="1800" dirty="0"/>
          </a:p>
          <a:p>
            <a:pPr algn="l"/>
            <a:r>
              <a:rPr lang="fr-FR" sz="2800" dirty="0"/>
              <a:t>La « fragilité » des « jeunes » face aux idéologies extrémistes </a:t>
            </a:r>
            <a:r>
              <a:rPr lang="fr-FR" sz="2800" dirty="0" smtClean="0"/>
              <a:t>peut relever </a:t>
            </a:r>
            <a:r>
              <a:rPr lang="fr-FR" sz="2800" dirty="0"/>
              <a:t>d’un parcours </a:t>
            </a:r>
            <a:r>
              <a:rPr lang="fr-FR" sz="2800" dirty="0" smtClean="0"/>
              <a:t>caractérisé </a:t>
            </a:r>
            <a:r>
              <a:rPr lang="fr-FR" sz="2800" dirty="0"/>
              <a:t>par une instabilité des repères identitaires culturels ou religieux ou </a:t>
            </a:r>
            <a:r>
              <a:rPr lang="fr-FR" sz="2800" dirty="0" smtClean="0"/>
              <a:t>du fait d’une </a:t>
            </a:r>
            <a:r>
              <a:rPr lang="fr-FR" sz="2800" dirty="0"/>
              <a:t>transmission défaillante au sein de l’environnement familial.</a:t>
            </a:r>
          </a:p>
          <a:p>
            <a:pPr algn="l"/>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1384215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067633" y="914401"/>
            <a:ext cx="9713593" cy="2756452"/>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800" dirty="0"/>
              <a:t>Le processus menant à la radicalisation violente comporte plusieurs étapes : l’isolement du jeune de son environnement, qu’il s’agisse de sa famille, de ses amis, de l’école, de ses activités sportives et culturelles, l’effacement de l’individu au profit du groupe, la polarisation de l’espace social autour d’un « nous », opposé à « eux </a:t>
            </a:r>
            <a:r>
              <a:rPr lang="fr-FR" sz="1800" dirty="0" smtClean="0"/>
              <a:t>». </a:t>
            </a:r>
          </a:p>
          <a:p>
            <a:pPr algn="l"/>
            <a:endParaRPr lang="fr-FR" sz="1800" dirty="0"/>
          </a:p>
          <a:p>
            <a:pPr algn="l"/>
            <a:r>
              <a:rPr lang="fr-FR" sz="1800" dirty="0" smtClean="0"/>
              <a:t>L’adhésion </a:t>
            </a:r>
            <a:r>
              <a:rPr lang="fr-FR" sz="1800" dirty="0"/>
              <a:t>à une idéologie et à une utopie, </a:t>
            </a:r>
            <a:r>
              <a:rPr lang="fr-FR" sz="1800" dirty="0" smtClean="0"/>
              <a:t>peut </a:t>
            </a:r>
            <a:r>
              <a:rPr lang="fr-FR" sz="1800" dirty="0"/>
              <a:t>aboutir à une déshumanisation de soi et des autres : c’est cette déshumanisation qui rend possible le passage à l’acte, en coupant la personne de ses émotions et considérant que les autres sont des ennemis qu’il faut combattre et éradiquer.</a:t>
            </a:r>
          </a:p>
          <a:p>
            <a:pPr algn="l"/>
            <a:endParaRPr lang="fr-FR" sz="1800" dirty="0"/>
          </a:p>
          <a:p>
            <a:pPr algn="l"/>
            <a:r>
              <a:rPr lang="fr-FR" sz="1800" dirty="0"/>
              <a:t>Cette crise peut générer une bifurcation dans le parcours du jeune: </a:t>
            </a:r>
          </a:p>
          <a:p>
            <a:pPr algn="l"/>
            <a:endParaRPr lang="fr-FR" sz="1800" dirty="0"/>
          </a:p>
          <a:p>
            <a:r>
              <a:rPr lang="fr-FR" sz="1800" dirty="0"/>
              <a:t>il est nécessaire de savoir identifier les signaux qui révèlent cette crise</a:t>
            </a:r>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
        <p:nvSpPr>
          <p:cNvPr id="14" name="Sottotitolo 3"/>
          <p:cNvSpPr txBox="1">
            <a:spLocks/>
          </p:cNvSpPr>
          <p:nvPr/>
        </p:nvSpPr>
        <p:spPr>
          <a:xfrm>
            <a:off x="4610100" y="292947"/>
            <a:ext cx="3187700" cy="90297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fr-FR" i="1"/>
              <a:t>QUÊTE IDENTITAIRE </a:t>
            </a:r>
            <a:endParaRPr lang="it-IT" dirty="0"/>
          </a:p>
        </p:txBody>
      </p:sp>
      <p:pic>
        <p:nvPicPr>
          <p:cNvPr id="3" name="Immagine 2">
            <a:extLst>
              <a:ext uri="{FF2B5EF4-FFF2-40B4-BE49-F238E27FC236}">
                <a16:creationId xmlns:a16="http://schemas.microsoft.com/office/drawing/2014/main" id="{AF0A8C5B-599D-4938-B3DA-84D65E1A3CB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380610" y="3781904"/>
            <a:ext cx="3087638" cy="2058425"/>
          </a:xfrm>
          <a:prstGeom prst="rect">
            <a:avLst/>
          </a:prstGeom>
        </p:spPr>
      </p:pic>
    </p:spTree>
    <p:extLst>
      <p:ext uri="{BB962C8B-B14F-4D97-AF65-F5344CB8AC3E}">
        <p14:creationId xmlns:p14="http://schemas.microsoft.com/office/powerpoint/2010/main" val="3677363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311792" y="282953"/>
            <a:ext cx="8469434" cy="902970"/>
          </a:xfrm>
        </p:spPr>
        <p:txBody>
          <a:bodyPr/>
          <a:lstStyle/>
          <a:p>
            <a:pPr marL="0" indent="0" algn="ctr">
              <a:buNone/>
            </a:pPr>
            <a:r>
              <a:rPr lang="fr-FR" dirty="0"/>
              <a:t>PROCESSUS DE RADICALISATION ET PARCOURS BIOGRAPHIQUES </a:t>
            </a:r>
          </a:p>
          <a:p>
            <a:pPr marL="0" indent="0" algn="ctr">
              <a:buNone/>
            </a:pPr>
            <a:r>
              <a:rPr lang="fr-FR" dirty="0"/>
              <a:t>pyramide de Mc </a:t>
            </a:r>
            <a:r>
              <a:rPr lang="fr-FR" dirty="0" err="1"/>
              <a:t>Cauley</a:t>
            </a:r>
            <a:r>
              <a:rPr lang="fr-FR" dirty="0"/>
              <a:t> et </a:t>
            </a:r>
            <a:r>
              <a:rPr lang="fr-FR" dirty="0" err="1"/>
              <a:t>Moskalenko</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134012" y="1288868"/>
            <a:ext cx="9923976" cy="4260765"/>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11" name="Image 22"/>
          <p:cNvPicPr/>
          <p:nvPr/>
        </p:nvPicPr>
        <p:blipFill>
          <a:blip r:embed="rId9">
            <a:extLst>
              <a:ext uri="{28A0092B-C50C-407E-A947-70E740481C1C}">
                <a14:useLocalDpi xmlns:a14="http://schemas.microsoft.com/office/drawing/2010/main" val="0"/>
              </a:ext>
            </a:extLst>
          </a:blip>
          <a:srcRect/>
          <a:stretch>
            <a:fillRect/>
          </a:stretch>
        </p:blipFill>
        <p:spPr bwMode="auto">
          <a:xfrm>
            <a:off x="3285371" y="2188103"/>
            <a:ext cx="5307965" cy="2910840"/>
          </a:xfrm>
          <a:prstGeom prst="rect">
            <a:avLst/>
          </a:prstGeom>
          <a:noFill/>
        </p:spPr>
      </p:pic>
      <p:sp>
        <p:nvSpPr>
          <p:cNvPr id="14" name="Flèche droite 25"/>
          <p:cNvSpPr/>
          <p:nvPr/>
        </p:nvSpPr>
        <p:spPr>
          <a:xfrm rot="826844">
            <a:off x="3721430" y="2023746"/>
            <a:ext cx="1603375" cy="922104"/>
          </a:xfrm>
          <a:prstGeom prst="rightArrow">
            <a:avLst/>
          </a:prstGeom>
          <a:solidFill>
            <a:sysClr val="window" lastClr="FFFFFF"/>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1100" b="1" baseline="30000" dirty="0">
                <a:effectLst/>
                <a:latin typeface="Calibri" panose="020F0502020204030204" pitchFamily="34" charset="0"/>
                <a:ea typeface="Calibri" panose="020F0502020204030204" pitchFamily="34" charset="0"/>
                <a:cs typeface="Times New Roman" panose="02020603050405020304" pitchFamily="18" charset="0"/>
              </a:rPr>
              <a:t>Crise biographique : bifurcation</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Flèche droite 2"/>
          <p:cNvSpPr/>
          <p:nvPr/>
        </p:nvSpPr>
        <p:spPr>
          <a:xfrm rot="826844">
            <a:off x="3157863" y="2817006"/>
            <a:ext cx="1603375" cy="764540"/>
          </a:xfrm>
          <a:prstGeom prst="rightArrow">
            <a:avLst/>
          </a:prstGeom>
          <a:solidFill>
            <a:sysClr val="window" lastClr="FFFFFF"/>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900" b="0">
                <a:effectLst/>
                <a:latin typeface="Calibri" panose="020F0502020204030204" pitchFamily="34" charset="0"/>
                <a:ea typeface="Calibri" panose="020F0502020204030204" pitchFamily="34" charset="0"/>
                <a:cs typeface="Times New Roman" panose="02020603050405020304" pitchFamily="18" charset="0"/>
              </a:rPr>
              <a:t>Crise biographique : bifurcation</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Flèche droite 5"/>
          <p:cNvSpPr/>
          <p:nvPr/>
        </p:nvSpPr>
        <p:spPr>
          <a:xfrm rot="826844">
            <a:off x="2483684" y="3454970"/>
            <a:ext cx="1603375" cy="764540"/>
          </a:xfrm>
          <a:prstGeom prst="rightArrow">
            <a:avLst/>
          </a:prstGeom>
          <a:solidFill>
            <a:sysClr val="window" lastClr="FFFFFF"/>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900" b="0">
                <a:effectLst/>
                <a:latin typeface="Calibri" panose="020F0502020204030204" pitchFamily="34" charset="0"/>
                <a:ea typeface="Calibri" panose="020F0502020204030204" pitchFamily="34" charset="0"/>
                <a:cs typeface="Times New Roman" panose="02020603050405020304" pitchFamily="18" charset="0"/>
              </a:rPr>
              <a:t>Crise biographique : bifurcation</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346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4484278" y="292947"/>
            <a:ext cx="4709532" cy="902970"/>
          </a:xfrm>
        </p:spPr>
        <p:txBody>
          <a:bodyPr/>
          <a:lstStyle/>
          <a:p>
            <a:pPr marL="0" indent="0">
              <a:buNone/>
            </a:pPr>
            <a:r>
              <a:rPr lang="it-IT" dirty="0"/>
              <a:t>ORIGINES DE LA RADICALISATION</a:t>
            </a:r>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857250" y="1027611"/>
            <a:ext cx="9923976" cy="4597754"/>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dirty="0"/>
              <a:t>Depuis </a:t>
            </a:r>
            <a:r>
              <a:rPr lang="fr-FR" sz="2400" dirty="0" smtClean="0"/>
              <a:t>l’origine des </a:t>
            </a:r>
            <a:r>
              <a:rPr lang="fr-FR" sz="2400" dirty="0"/>
              <a:t>études criminologiques sur la délinquance juvénile, les chercheurs ont </a:t>
            </a:r>
            <a:r>
              <a:rPr lang="fr-FR" sz="2400" dirty="0" smtClean="0"/>
              <a:t>identifié l’influence </a:t>
            </a:r>
            <a:r>
              <a:rPr lang="fr-FR" sz="2400" dirty="0"/>
              <a:t>du groupe des pairs et l’apprentissage social de la transgression. L’entrée en radicalisation peut résulter d'une crise biographique : </a:t>
            </a:r>
            <a:endParaRPr lang="it-IT" sz="2400" dirty="0"/>
          </a:p>
          <a:p>
            <a:pPr algn="l"/>
            <a:r>
              <a:rPr lang="fr-FR" sz="2400" dirty="0"/>
              <a:t>- rupture brutale d'une relation</a:t>
            </a:r>
            <a:endParaRPr lang="it-IT" sz="2400" dirty="0"/>
          </a:p>
          <a:p>
            <a:pPr algn="l"/>
            <a:r>
              <a:rPr lang="fr-FR" sz="2400" dirty="0"/>
              <a:t>- d'une expérience d'échec : pas de travail, abandon scolaire précoce</a:t>
            </a:r>
            <a:endParaRPr lang="it-IT" sz="2400" dirty="0"/>
          </a:p>
          <a:p>
            <a:pPr algn="l"/>
            <a:r>
              <a:rPr lang="fr-FR" sz="2400" dirty="0"/>
              <a:t>- d'une recherche de sens et d'orientation : sentiment d'absurdité, essayer de faire face à un environnement hostile),</a:t>
            </a:r>
            <a:endParaRPr lang="it-IT" sz="2400" dirty="0"/>
          </a:p>
          <a:p>
            <a:pPr marL="285750" indent="-285750" algn="l">
              <a:buFontTx/>
              <a:buChar char="-"/>
            </a:pPr>
            <a:r>
              <a:rPr lang="fr-FR" sz="2400" dirty="0"/>
              <a:t>une distinction consciente de la génération des parents qui peut parfois être provocatrice ou une pression institutionnelle (par exemple : le statut d'étranger, les sentiments d'avilissement, de colère, d’incompréhension de son environnement social et (monde nouveau/monde ancien). </a:t>
            </a:r>
          </a:p>
          <a:p>
            <a:pPr marL="285750" indent="-285750" algn="l">
              <a:buFontTx/>
              <a:buChar char="-"/>
            </a:pPr>
            <a:endParaRPr lang="it-IT" sz="1800" dirty="0"/>
          </a:p>
          <a:p>
            <a:pPr algn="l"/>
            <a:r>
              <a:rPr lang="fr-FR" sz="1800" dirty="0"/>
              <a:t>De toute évidence, d'autres influences contribuent à la naissance et au renforcement de la radicalisation, de nature interne (personnes en général, amis, famille, personnel d'une institution), ou externe (organisations extrêmes, recrutement ciblé) et les médias (Internet, musique, plateformes sociales).</a:t>
            </a:r>
            <a:endParaRPr lang="it-IT"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62598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148468" y="462915"/>
            <a:ext cx="8469434" cy="902970"/>
          </a:xfrm>
        </p:spPr>
        <p:txBody>
          <a:bodyPr/>
          <a:lstStyle/>
          <a:p>
            <a:pPr marL="0" indent="0">
              <a:buNone/>
            </a:pPr>
            <a:r>
              <a:rPr lang="fr-FR" dirty="0"/>
              <a:t>LES SIGNAUX ANNONCIATEURS D’UNE POSSIBLE RADICALISATION </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880362" y="1527716"/>
            <a:ext cx="10624763" cy="4021871"/>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buFont typeface="Wingdings" panose="05000000000000000000" pitchFamily="2" charset="2"/>
              <a:buChar char="Ø"/>
            </a:pPr>
            <a:r>
              <a:rPr lang="fr-FR" sz="1600" dirty="0"/>
              <a:t>conflit d'identité personnelle (expérience de discrimination et / ou de tension politique et sociale, désorientation)</a:t>
            </a:r>
            <a:endParaRPr lang="it-IT" sz="1600" dirty="0"/>
          </a:p>
          <a:p>
            <a:pPr marL="285750" indent="-285750" algn="l">
              <a:buFont typeface="Wingdings" panose="05000000000000000000" pitchFamily="2" charset="2"/>
              <a:buChar char="Ø"/>
            </a:pPr>
            <a:r>
              <a:rPr lang="fr-FR" sz="1600" dirty="0"/>
              <a:t>discours « victimaire » : transformer les blessures réelles ou imaginées en sentiment de préjudice</a:t>
            </a:r>
            <a:endParaRPr lang="it-IT" sz="1600" dirty="0"/>
          </a:p>
          <a:p>
            <a:pPr marL="285750" indent="-285750" algn="l">
              <a:buFont typeface="Wingdings" panose="05000000000000000000" pitchFamily="2" charset="2"/>
              <a:buChar char="Ø"/>
            </a:pPr>
            <a:r>
              <a:rPr lang="fr-FR" sz="1600" dirty="0"/>
              <a:t>idéologie (identifier les coupables et proposer une solution)</a:t>
            </a:r>
            <a:endParaRPr lang="it-IT" sz="1600" dirty="0"/>
          </a:p>
          <a:p>
            <a:pPr marL="285750" indent="-285750" algn="l">
              <a:buFont typeface="Wingdings" panose="05000000000000000000" pitchFamily="2" charset="2"/>
              <a:buChar char="Ø"/>
            </a:pPr>
            <a:r>
              <a:rPr lang="fr-FR" sz="1600" dirty="0"/>
              <a:t>discours communautariste :  adhésion progressive aux préceptes de vie édictés par la communauté, placée au-dessus des autres, et qui conduit à la mise à l’écart de tout ce qui est différent de soi</a:t>
            </a:r>
            <a:endParaRPr lang="it-IT" sz="1600" dirty="0"/>
          </a:p>
          <a:p>
            <a:pPr marL="285750" indent="-285750" algn="l">
              <a:buFont typeface="Wingdings" panose="05000000000000000000" pitchFamily="2" charset="2"/>
              <a:buChar char="Ø"/>
            </a:pPr>
            <a:r>
              <a:rPr lang="fr-FR" sz="1600" dirty="0" err="1"/>
              <a:t>complotisme</a:t>
            </a:r>
            <a:r>
              <a:rPr lang="fr-FR" sz="1600" dirty="0"/>
              <a:t> : théorie qui récuse la </a:t>
            </a:r>
            <a:r>
              <a:rPr lang="fr-FR" sz="1600" dirty="0" smtClean="0"/>
              <a:t>version institutionnelle </a:t>
            </a:r>
            <a:r>
              <a:rPr lang="fr-FR" sz="1600" dirty="0"/>
              <a:t>d’un événement et cherche à démontrer que celui-ci résulte d’un complot fomenté par une minorité active.</a:t>
            </a:r>
            <a:endParaRPr lang="it-IT" sz="1600" dirty="0"/>
          </a:p>
          <a:p>
            <a:pPr marL="285750" indent="-285750" algn="l">
              <a:buFont typeface="Wingdings" panose="05000000000000000000" pitchFamily="2" charset="2"/>
              <a:buChar char="Ø"/>
            </a:pPr>
            <a:r>
              <a:rPr lang="fr-FR" sz="1600" dirty="0"/>
              <a:t>changement soudain de personnalité (les préférences et habitudes antérieures sont abandonnées, la tenue change, la routine quotidienne est soumise à un plan strict, changement ou adoption de nouveaux rituels sociaux)</a:t>
            </a:r>
          </a:p>
          <a:p>
            <a:pPr marL="285750" indent="-285750" algn="l">
              <a:buFont typeface="Wingdings" panose="05000000000000000000" pitchFamily="2" charset="2"/>
              <a:buChar char="Ø"/>
            </a:pPr>
            <a:r>
              <a:rPr lang="fr-FR" sz="1600" dirty="0"/>
              <a:t>vision en tunnel (le monde n'est vu que par une seule perspective)</a:t>
            </a:r>
            <a:endParaRPr lang="it-IT" sz="1600" dirty="0"/>
          </a:p>
          <a:p>
            <a:pPr marL="285750" indent="-285750" algn="l">
              <a:buFont typeface="Wingdings" panose="05000000000000000000" pitchFamily="2" charset="2"/>
              <a:buChar char="Ø"/>
            </a:pPr>
            <a:r>
              <a:rPr lang="fr-FR" sz="1600" dirty="0"/>
              <a:t>la violence dans les propos : agressivité, menaces, haine sont aussi des signes (discours antisémites, antichrétiens ou homophobes, prosélytisme djihadiste, apologie du terrorisme, propos sur la fin des temps ou la mort...)</a:t>
            </a:r>
            <a:endParaRPr lang="it-IT" sz="1600" dirty="0"/>
          </a:p>
          <a:p>
            <a:pPr marL="285750" indent="-285750" algn="l">
              <a:buFont typeface="Wingdings" panose="05000000000000000000" pitchFamily="2" charset="2"/>
              <a:buChar char="Ø"/>
            </a:pPr>
            <a:r>
              <a:rPr lang="fr-FR" sz="1600" dirty="0"/>
              <a:t>concept d'un ennemi (sa propre personnalité est définie par la stricte distinction de tous les autres)</a:t>
            </a:r>
            <a:endParaRPr lang="it-IT" sz="1600" dirty="0"/>
          </a:p>
          <a:p>
            <a:pPr marL="285750" indent="-285750" algn="l">
              <a:buFont typeface="Wingdings" panose="05000000000000000000" pitchFamily="2" charset="2"/>
              <a:buChar char="Ø"/>
            </a:pPr>
            <a:r>
              <a:rPr lang="fr-FR" sz="1600" dirty="0"/>
              <a:t>conscience de soi sincère (la « béquille » du nouveau groupe donne à la personne un sentiment de supériorité)</a:t>
            </a:r>
            <a:endParaRPr lang="it-IT" sz="1600" dirty="0"/>
          </a:p>
          <a:p>
            <a:pPr marL="285750" indent="-285750" algn="l">
              <a:buFont typeface="Wingdings" panose="05000000000000000000" pitchFamily="2" charset="2"/>
              <a:buChar char="Ø"/>
            </a:pPr>
            <a:r>
              <a:rPr lang="fr-FR" sz="1600" dirty="0"/>
              <a:t>modification brutale de ses habitudes : éloignement de l'environnement familial et social (les personnes liées n'ont plus aucun contact avec la personne, inaccessibles pour des arguments raisonnables), ou rupture avec l’environnement quotidien, la famille, les amis, le club sportif...</a:t>
            </a:r>
            <a:endParaRPr lang="it-IT" sz="16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870435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4806175" y="462915"/>
            <a:ext cx="1806498" cy="902970"/>
          </a:xfrm>
        </p:spPr>
        <p:txBody>
          <a:bodyPr/>
          <a:lstStyle/>
          <a:p>
            <a:pPr marL="0" indent="0">
              <a:buNone/>
            </a:pPr>
            <a:r>
              <a:rPr lang="fr-FR" dirty="0"/>
              <a:t>EXERCICE 1</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747436" y="1110192"/>
            <a:ext cx="9923976" cy="645484"/>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800" dirty="0"/>
              <a:t> comparer les deux pyramides Module 1 : </a:t>
            </a:r>
            <a:r>
              <a:rPr lang="fr-FR" sz="1800" dirty="0" err="1"/>
              <a:t>Mogghaddam</a:t>
            </a:r>
            <a:r>
              <a:rPr lang="fr-FR" sz="1800" dirty="0"/>
              <a:t> et Module 2 : Mc </a:t>
            </a:r>
            <a:r>
              <a:rPr lang="fr-FR" sz="1800" dirty="0" err="1"/>
              <a:t>Cauley</a:t>
            </a:r>
            <a:r>
              <a:rPr lang="fr-FR" sz="1800" dirty="0"/>
              <a:t> et </a:t>
            </a:r>
            <a:r>
              <a:rPr lang="fr-FR" sz="1800" dirty="0" err="1"/>
              <a:t>Moskalenko</a:t>
            </a:r>
            <a:r>
              <a:rPr lang="fr-FR" sz="1800" dirty="0"/>
              <a:t>.</a:t>
            </a:r>
            <a:endParaRPr lang="it-IT"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11" name="Image 22"/>
          <p:cNvPicPr/>
          <p:nvPr/>
        </p:nvPicPr>
        <p:blipFill>
          <a:blip r:embed="rId9">
            <a:extLst>
              <a:ext uri="{28A0092B-C50C-407E-A947-70E740481C1C}">
                <a14:useLocalDpi xmlns:a14="http://schemas.microsoft.com/office/drawing/2010/main" val="0"/>
              </a:ext>
            </a:extLst>
          </a:blip>
          <a:srcRect/>
          <a:stretch>
            <a:fillRect/>
          </a:stretch>
        </p:blipFill>
        <p:spPr bwMode="auto">
          <a:xfrm>
            <a:off x="6141404" y="2118546"/>
            <a:ext cx="5307965" cy="2910840"/>
          </a:xfrm>
          <a:prstGeom prst="rect">
            <a:avLst/>
          </a:prstGeom>
          <a:noFill/>
        </p:spPr>
      </p:pic>
      <p:pic>
        <p:nvPicPr>
          <p:cNvPr id="14" name="Image 5"/>
          <p:cNvPicPr/>
          <p:nvPr/>
        </p:nvPicPr>
        <p:blipFill>
          <a:blip r:embed="rId10">
            <a:extLst>
              <a:ext uri="{28A0092B-C50C-407E-A947-70E740481C1C}">
                <a14:useLocalDpi xmlns:a14="http://schemas.microsoft.com/office/drawing/2010/main" val="0"/>
              </a:ext>
            </a:extLst>
          </a:blip>
          <a:stretch>
            <a:fillRect/>
          </a:stretch>
        </p:blipFill>
        <p:spPr>
          <a:xfrm>
            <a:off x="747435" y="2166911"/>
            <a:ext cx="5062349" cy="2862475"/>
          </a:xfrm>
          <a:prstGeom prst="rect">
            <a:avLst/>
          </a:prstGeom>
        </p:spPr>
      </p:pic>
    </p:spTree>
    <p:extLst>
      <p:ext uri="{BB962C8B-B14F-4D97-AF65-F5344CB8AC3E}">
        <p14:creationId xmlns:p14="http://schemas.microsoft.com/office/powerpoint/2010/main" val="22678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456177" y="247526"/>
            <a:ext cx="7548407" cy="1224603"/>
          </a:xfrm>
        </p:spPr>
        <p:txBody>
          <a:bodyPr>
            <a:normAutofit fontScale="62500" lnSpcReduction="20000"/>
          </a:bodyPr>
          <a:lstStyle/>
          <a:p>
            <a:pPr marL="0" indent="0" algn="ctr">
              <a:buNone/>
            </a:pPr>
            <a:r>
              <a:rPr lang="fr-FR" sz="3600" b="1" dirty="0"/>
              <a:t>EXERCICE 2 </a:t>
            </a:r>
          </a:p>
          <a:p>
            <a:pPr marL="0" indent="0" algn="ctr">
              <a:buNone/>
            </a:pPr>
            <a:r>
              <a:rPr lang="fr-FR" dirty="0"/>
              <a:t>identifier toutes les manifestations antisportives ainsi que les manifestations de violence dans le sport en lien avec une idéologie extrémiste et à classer celles-ci selon l’approche purement sécuritaire (puni par la loi) et selon une approche biographique de la radicalisation </a:t>
            </a:r>
          </a:p>
          <a:p>
            <a:pPr marL="0" indent="0" algn="ctr">
              <a:buNone/>
            </a:pPr>
            <a:r>
              <a:rPr lang="fr-FR" b="1" dirty="0"/>
              <a:t>QU’EST CE QUI CONDUIT UN INDIVIDU À ADOPTER CE COMPORTEMENT ?.</a:t>
            </a:r>
            <a:endParaRPr lang="it-IT" b="1"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graphicFrame>
        <p:nvGraphicFramePr>
          <p:cNvPr id="2" name="Tabella 1"/>
          <p:cNvGraphicFramePr>
            <a:graphicFrameLocks noGrp="1"/>
          </p:cNvGraphicFramePr>
          <p:nvPr>
            <p:extLst>
              <p:ext uri="{D42A27DB-BD31-4B8C-83A1-F6EECF244321}">
                <p14:modId xmlns:p14="http://schemas.microsoft.com/office/powerpoint/2010/main" val="3794155762"/>
              </p:ext>
            </p:extLst>
          </p:nvPr>
        </p:nvGraphicFramePr>
        <p:xfrm>
          <a:off x="1480365" y="1672851"/>
          <a:ext cx="9300861" cy="2667127"/>
        </p:xfrm>
        <a:graphic>
          <a:graphicData uri="http://schemas.openxmlformats.org/drawingml/2006/table">
            <a:tbl>
              <a:tblPr firstRow="1" firstCol="1" bandRow="1">
                <a:tableStyleId>{5C22544A-7EE6-4342-B048-85BDC9FD1C3A}</a:tableStyleId>
              </a:tblPr>
              <a:tblGrid>
                <a:gridCol w="5911049">
                  <a:extLst>
                    <a:ext uri="{9D8B030D-6E8A-4147-A177-3AD203B41FA5}">
                      <a16:colId xmlns:a16="http://schemas.microsoft.com/office/drawing/2014/main" val="20000"/>
                    </a:ext>
                  </a:extLst>
                </a:gridCol>
                <a:gridCol w="1607620">
                  <a:extLst>
                    <a:ext uri="{9D8B030D-6E8A-4147-A177-3AD203B41FA5}">
                      <a16:colId xmlns:a16="http://schemas.microsoft.com/office/drawing/2014/main" val="20001"/>
                    </a:ext>
                  </a:extLst>
                </a:gridCol>
                <a:gridCol w="1782192">
                  <a:extLst>
                    <a:ext uri="{9D8B030D-6E8A-4147-A177-3AD203B41FA5}">
                      <a16:colId xmlns:a16="http://schemas.microsoft.com/office/drawing/2014/main" val="20002"/>
                    </a:ext>
                  </a:extLst>
                </a:gridCol>
              </a:tblGrid>
              <a:tr h="257175">
                <a:tc>
                  <a:txBody>
                    <a:bodyPr/>
                    <a:lstStyle/>
                    <a:p>
                      <a:pPr algn="just">
                        <a:lnSpc>
                          <a:spcPct val="107000"/>
                        </a:lnSpc>
                        <a:spcAft>
                          <a:spcPts val="800"/>
                        </a:spcAft>
                      </a:pPr>
                      <a:r>
                        <a:rPr lang="fr-FR" sz="1200">
                          <a:effectLst/>
                        </a:rPr>
                        <a:t>Classement des « faits » de radicalisation selon l’approche sécuritaire ou selon le parcours biographique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200">
                          <a:effectLst/>
                        </a:rPr>
                        <a:t>Moggadham</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200">
                          <a:effectLst/>
                        </a:rPr>
                        <a:t>Mc Cauley et Moskalenko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64795">
                <a:tc>
                  <a:txBody>
                    <a:bodyPr/>
                    <a:lstStyle/>
                    <a:p>
                      <a:pPr algn="just">
                        <a:lnSpc>
                          <a:spcPct val="107000"/>
                        </a:lnSpc>
                        <a:spcAft>
                          <a:spcPts val="800"/>
                        </a:spcAft>
                      </a:pPr>
                      <a:r>
                        <a:rPr lang="fr-FR" sz="1200">
                          <a:effectLst/>
                        </a:rPr>
                        <a:t>1 - des comportements et revendications adoptés par des pratiquants visant à faire émerger un nouvel « ordre sportif » (entre incivilité et infraction)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57175">
                <a:tc>
                  <a:txBody>
                    <a:bodyPr/>
                    <a:lstStyle/>
                    <a:p>
                      <a:pPr algn="just">
                        <a:lnSpc>
                          <a:spcPct val="107000"/>
                        </a:lnSpc>
                        <a:spcAft>
                          <a:spcPts val="800"/>
                        </a:spcAft>
                      </a:pPr>
                      <a:r>
                        <a:rPr lang="fr-FR" sz="1200">
                          <a:effectLst/>
                        </a:rPr>
                        <a:t>2 - des individus qui pratiquent le sport comme une préparation avant le passage à l’action violente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57175">
                <a:tc>
                  <a:txBody>
                    <a:bodyPr/>
                    <a:lstStyle/>
                    <a:p>
                      <a:pPr algn="just">
                        <a:lnSpc>
                          <a:spcPct val="107000"/>
                        </a:lnSpc>
                        <a:spcAft>
                          <a:spcPts val="800"/>
                        </a:spcAft>
                      </a:pPr>
                      <a:r>
                        <a:rPr lang="fr-FR" sz="1200">
                          <a:effectLst/>
                        </a:rPr>
                        <a:t>3 - des individus faisant preuve de comportements violents (verbaux/physiques) à l’encontre des personnes qui ne partagent pas leur idéologie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57175">
                <a:tc>
                  <a:txBody>
                    <a:bodyPr/>
                    <a:lstStyle/>
                    <a:p>
                      <a:pPr algn="just">
                        <a:lnSpc>
                          <a:spcPct val="107000"/>
                        </a:lnSpc>
                        <a:spcAft>
                          <a:spcPts val="800"/>
                        </a:spcAft>
                      </a:pPr>
                      <a:r>
                        <a:rPr lang="fr-FR" sz="1200">
                          <a:effectLst/>
                        </a:rPr>
                        <a:t>4 - des éducateurs sportifs « agent » de radicalisation</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57175">
                <a:tc>
                  <a:txBody>
                    <a:bodyPr/>
                    <a:lstStyle/>
                    <a:p>
                      <a:pPr algn="just">
                        <a:lnSpc>
                          <a:spcPct val="107000"/>
                        </a:lnSpc>
                        <a:spcAft>
                          <a:spcPts val="800"/>
                        </a:spcAft>
                      </a:pPr>
                      <a:r>
                        <a:rPr lang="fr-FR" sz="1200">
                          <a:effectLst/>
                        </a:rPr>
                        <a:t>5 - l’affirmation de manifestations de prosélytisme idéologique dans le sport</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57175">
                <a:tc>
                  <a:txBody>
                    <a:bodyPr/>
                    <a:lstStyle/>
                    <a:p>
                      <a:pPr algn="just">
                        <a:lnSpc>
                          <a:spcPct val="107000"/>
                        </a:lnSpc>
                        <a:spcAft>
                          <a:spcPts val="800"/>
                        </a:spcAft>
                      </a:pPr>
                      <a:r>
                        <a:rPr lang="fr-FR" sz="1200">
                          <a:effectLst/>
                        </a:rPr>
                        <a:t>6 - auteurs d’attentats ciblant la sphère sportive, ses équipements, ses publics, ses champions</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
        <p:nvSpPr>
          <p:cNvPr id="3" name="Rettangolo 2"/>
          <p:cNvSpPr/>
          <p:nvPr/>
        </p:nvSpPr>
        <p:spPr>
          <a:xfrm>
            <a:off x="1405696" y="4540700"/>
            <a:ext cx="6096000" cy="851515"/>
          </a:xfrm>
          <a:prstGeom prst="rect">
            <a:avLst/>
          </a:prstGeom>
        </p:spPr>
        <p:txBody>
          <a:bodyPr>
            <a:spAutoFit/>
          </a:bodyPr>
          <a:lstStyle/>
          <a:p>
            <a:pPr fontAlgn="base">
              <a:spcAft>
                <a:spcPts val="800"/>
              </a:spcAft>
            </a:pPr>
            <a:r>
              <a:rPr lang="it-IT" sz="1200" b="1" dirty="0" err="1">
                <a:latin typeface="Calibri" panose="020F0502020204030204" pitchFamily="34" charset="0"/>
                <a:ea typeface="Calibri" panose="020F0502020204030204" pitchFamily="34" charset="0"/>
                <a:cs typeface="Times New Roman" panose="02020603050405020304" pitchFamily="18" charset="0"/>
              </a:rPr>
              <a:t>Identifier</a:t>
            </a:r>
            <a:r>
              <a:rPr lang="it-IT" sz="1200" b="1" dirty="0">
                <a:latin typeface="Calibri" panose="020F0502020204030204" pitchFamily="34" charset="0"/>
                <a:ea typeface="Calibri" panose="020F0502020204030204" pitchFamily="34" charset="0"/>
                <a:cs typeface="Times New Roman" panose="02020603050405020304" pitchFamily="18" charset="0"/>
              </a:rPr>
              <a:t> ce qui </a:t>
            </a:r>
            <a:r>
              <a:rPr lang="it-IT" sz="1200" b="1" dirty="0" err="1">
                <a:latin typeface="Calibri" panose="020F0502020204030204" pitchFamily="34" charset="0"/>
                <a:ea typeface="Calibri" panose="020F0502020204030204" pitchFamily="34" charset="0"/>
                <a:cs typeface="Times New Roman" panose="02020603050405020304" pitchFamily="18" charset="0"/>
              </a:rPr>
              <a:t>relève</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du</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légal</a:t>
            </a:r>
            <a:r>
              <a:rPr lang="it-IT" sz="1200" b="1" dirty="0">
                <a:latin typeface="Calibri" panose="020F0502020204030204" pitchFamily="34" charset="0"/>
                <a:ea typeface="Calibri" panose="020F0502020204030204" pitchFamily="34" charset="0"/>
                <a:cs typeface="Times New Roman" panose="02020603050405020304" pitchFamily="18" charset="0"/>
              </a:rPr>
              <a:t> et </a:t>
            </a:r>
            <a:r>
              <a:rPr lang="it-IT" sz="1200" b="1" dirty="0" err="1">
                <a:latin typeface="Calibri" panose="020F0502020204030204" pitchFamily="34" charset="0"/>
                <a:ea typeface="Calibri" panose="020F0502020204030204" pitchFamily="34" charset="0"/>
                <a:cs typeface="Times New Roman" panose="02020603050405020304" pitchFamily="18" charset="0"/>
              </a:rPr>
              <a:t>du</a:t>
            </a:r>
            <a:r>
              <a:rPr lang="it-IT" sz="1200" b="1" dirty="0">
                <a:latin typeface="Calibri" panose="020F0502020204030204" pitchFamily="34" charset="0"/>
                <a:ea typeface="Calibri" panose="020F0502020204030204" pitchFamily="34" charset="0"/>
                <a:cs typeface="Times New Roman" panose="02020603050405020304" pitchFamily="18" charset="0"/>
              </a:rPr>
              <a:t> non </a:t>
            </a:r>
            <a:r>
              <a:rPr lang="it-IT" sz="1200" b="1" dirty="0" err="1">
                <a:latin typeface="Calibri" panose="020F0502020204030204" pitchFamily="34" charset="0"/>
                <a:ea typeface="Calibri" panose="020F0502020204030204" pitchFamily="34" charset="0"/>
                <a:cs typeface="Times New Roman" panose="02020603050405020304" pitchFamily="18" charset="0"/>
              </a:rPr>
              <a:t>légal</a:t>
            </a:r>
            <a:endParaRPr lang="it-IT" sz="1200" b="1" dirty="0">
              <a:latin typeface="Calibri" panose="020F0502020204030204" pitchFamily="34" charset="0"/>
              <a:ea typeface="Calibri" panose="020F0502020204030204" pitchFamily="34" charset="0"/>
              <a:cs typeface="Times New Roman" panose="02020603050405020304" pitchFamily="18" charset="0"/>
            </a:endParaRPr>
          </a:p>
          <a:p>
            <a:pPr fontAlgn="base">
              <a:spcAft>
                <a:spcPts val="800"/>
              </a:spcAft>
            </a:pPr>
            <a:r>
              <a:rPr lang="it-IT" sz="1200" b="1" dirty="0" err="1">
                <a:latin typeface="Calibri" panose="020F0502020204030204" pitchFamily="34" charset="0"/>
                <a:ea typeface="Calibri" panose="020F0502020204030204" pitchFamily="34" charset="0"/>
                <a:cs typeface="Times New Roman" panose="02020603050405020304" pitchFamily="18" charset="0"/>
              </a:rPr>
              <a:t>Identifier</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parmi</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les</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éléments</a:t>
            </a:r>
            <a:r>
              <a:rPr lang="it-IT" sz="1200" b="1" dirty="0">
                <a:latin typeface="Calibri" panose="020F0502020204030204" pitchFamily="34" charset="0"/>
                <a:ea typeface="Calibri" panose="020F0502020204030204" pitchFamily="34" charset="0"/>
                <a:cs typeface="Times New Roman" panose="02020603050405020304" pitchFamily="18" charset="0"/>
              </a:rPr>
              <a:t> qui </a:t>
            </a:r>
            <a:r>
              <a:rPr lang="it-IT" sz="1200" b="1" dirty="0" err="1">
                <a:latin typeface="Calibri" panose="020F0502020204030204" pitchFamily="34" charset="0"/>
                <a:ea typeface="Calibri" panose="020F0502020204030204" pitchFamily="34" charset="0"/>
                <a:cs typeface="Times New Roman" panose="02020603050405020304" pitchFamily="18" charset="0"/>
              </a:rPr>
              <a:t>relèvent</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du</a:t>
            </a:r>
            <a:r>
              <a:rPr lang="it-IT" sz="1200" b="1" dirty="0">
                <a:latin typeface="Calibri" panose="020F0502020204030204" pitchFamily="34" charset="0"/>
                <a:ea typeface="Calibri" panose="020F0502020204030204" pitchFamily="34" charset="0"/>
                <a:cs typeface="Times New Roman" panose="02020603050405020304" pitchFamily="18" charset="0"/>
              </a:rPr>
              <a:t> non </a:t>
            </a:r>
            <a:r>
              <a:rPr lang="it-IT" sz="1200" b="1" dirty="0" err="1">
                <a:latin typeface="Calibri" panose="020F0502020204030204" pitchFamily="34" charset="0"/>
                <a:ea typeface="Calibri" panose="020F0502020204030204" pitchFamily="34" charset="0"/>
                <a:cs typeface="Times New Roman" panose="02020603050405020304" pitchFamily="18" charset="0"/>
              </a:rPr>
              <a:t>légal</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les</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comportements</a:t>
            </a:r>
            <a:r>
              <a:rPr lang="it-IT" sz="1200" b="1" dirty="0">
                <a:latin typeface="Calibri" panose="020F0502020204030204" pitchFamily="34" charset="0"/>
                <a:ea typeface="Calibri" panose="020F0502020204030204" pitchFamily="34" charset="0"/>
                <a:cs typeface="Times New Roman" panose="02020603050405020304" pitchFamily="18" charset="0"/>
              </a:rPr>
              <a:t> anti-</a:t>
            </a:r>
            <a:r>
              <a:rPr lang="it-IT" sz="1200" b="1" dirty="0" err="1">
                <a:latin typeface="Calibri" panose="020F0502020204030204" pitchFamily="34" charset="0"/>
                <a:ea typeface="Calibri" panose="020F0502020204030204" pitchFamily="34" charset="0"/>
                <a:cs typeface="Times New Roman" panose="02020603050405020304" pitchFamily="18" charset="0"/>
              </a:rPr>
              <a:t>sportifs</a:t>
            </a:r>
            <a:endParaRPr lang="it-IT" sz="1200" b="1"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r-FR" sz="1200" b="1" dirty="0">
                <a:latin typeface="Calibri" panose="020F0502020204030204" pitchFamily="34" charset="0"/>
                <a:ea typeface="Calibri" panose="020F0502020204030204" pitchFamily="34" charset="0"/>
                <a:cs typeface="Times New Roman" panose="02020603050405020304" pitchFamily="18" charset="0"/>
              </a:rPr>
              <a:t>Echanger avec les stagiaires et argumenter :</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fr-FR" sz="1200" b="1" dirty="0">
                <a:latin typeface="Calibri" panose="020F0502020204030204" pitchFamily="34" charset="0"/>
                <a:ea typeface="Calibri" panose="020F0502020204030204" pitchFamily="34" charset="0"/>
                <a:cs typeface="Times New Roman" panose="02020603050405020304" pitchFamily="18" charset="0"/>
              </a:rPr>
              <a:t>quels leviers en sport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672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08BFA3-C898-42F5-8212-D476D2723C03}"/>
              </a:ext>
            </a:extLst>
          </p:cNvPr>
          <p:cNvSpPr>
            <a:spLocks noGrp="1"/>
          </p:cNvSpPr>
          <p:nvPr>
            <p:ph type="ctrTitle"/>
          </p:nvPr>
        </p:nvSpPr>
        <p:spPr/>
        <p:txBody>
          <a:bodyPr>
            <a:normAutofit fontScale="90000"/>
          </a:bodyPr>
          <a:lstStyle/>
          <a:p>
            <a:pPr algn="ctr"/>
            <a:r>
              <a:rPr lang="it-IT" b="1" dirty="0"/>
              <a:t/>
            </a:r>
            <a:br>
              <a:rPr lang="it-IT" b="1" dirty="0"/>
            </a:br>
            <a:r>
              <a:rPr lang="it-IT" b="1" dirty="0"/>
              <a:t>merci</a:t>
            </a:r>
            <a:br>
              <a:rPr lang="it-IT" b="1" dirty="0"/>
            </a:b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1770" y="207222"/>
            <a:ext cx="1957705" cy="731520"/>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4" name="Sottotitolo 2"/>
          <p:cNvSpPr txBox="1">
            <a:spLocks/>
          </p:cNvSpPr>
          <p:nvPr/>
        </p:nvSpPr>
        <p:spPr>
          <a:xfrm>
            <a:off x="3026535" y="797379"/>
            <a:ext cx="5869333" cy="11450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it-IT" dirty="0"/>
          </a:p>
        </p:txBody>
      </p:sp>
      <p:pic>
        <p:nvPicPr>
          <p:cNvPr id="4" name="Immagine 3">
            <a:extLst>
              <a:ext uri="{FF2B5EF4-FFF2-40B4-BE49-F238E27FC236}">
                <a16:creationId xmlns:a16="http://schemas.microsoft.com/office/drawing/2014/main" id="{6D02E4FA-3C92-4CFD-A517-560A8510F6B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14298" y="5900630"/>
            <a:ext cx="1618846" cy="774788"/>
          </a:xfrm>
          <a:prstGeom prst="rect">
            <a:avLst/>
          </a:prstGeom>
        </p:spPr>
      </p:pic>
    </p:spTree>
    <p:extLst>
      <p:ext uri="{BB962C8B-B14F-4D97-AF65-F5344CB8AC3E}">
        <p14:creationId xmlns:p14="http://schemas.microsoft.com/office/powerpoint/2010/main" val="3600344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3531220" y="476840"/>
            <a:ext cx="6382216" cy="902970"/>
          </a:xfrm>
        </p:spPr>
        <p:txBody>
          <a:bodyPr/>
          <a:lstStyle/>
          <a:p>
            <a:pPr marL="0" indent="0">
              <a:buNone/>
            </a:pPr>
            <a:r>
              <a:rPr lang="it-IT" b="1" dirty="0"/>
              <a:t>LE PROCESSUS DE RADICALISATION</a:t>
            </a:r>
          </a:p>
          <a:p>
            <a:pPr marL="0" indent="0">
              <a:buNone/>
            </a:pP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045781" y="1379810"/>
            <a:ext cx="10100438" cy="2597740"/>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800" dirty="0"/>
              <a:t>Le processus de radicalisation est un processus de socialisation déviante qui s’apparente à une quête identitaire visant à compenser les déficits de reconnaissance et d'intégration sociale en faisant entrer en tension avec les valeurs communes démocratiques, républicaines et multiculturelles telles qu’elles se symbolisent dans notre société. </a:t>
            </a:r>
          </a:p>
          <a:p>
            <a:endParaRPr lang="fr-FR" sz="1800" dirty="0"/>
          </a:p>
          <a:p>
            <a:r>
              <a:rPr lang="fr-FR" sz="1800" dirty="0"/>
              <a:t>L</a:t>
            </a:r>
            <a:r>
              <a:rPr lang="fr-FR" sz="1800" dirty="0" smtClean="0"/>
              <a:t>e </a:t>
            </a:r>
            <a:r>
              <a:rPr lang="fr-FR" sz="1800" dirty="0"/>
              <a:t>développement psychosocial de l'adolescent </a:t>
            </a:r>
            <a:r>
              <a:rPr lang="fr-FR" sz="1800" dirty="0" smtClean="0"/>
              <a:t>présente </a:t>
            </a:r>
            <a:r>
              <a:rPr lang="fr-FR" sz="1800" dirty="0"/>
              <a:t>une sensibilité particulière aux discours extrémistes et aux processus d’endoctrinement. La « jeunesse » est un âge structuré autour de la construction identitaire et de la conquête </a:t>
            </a:r>
            <a:r>
              <a:rPr lang="fr-FR" sz="1800" dirty="0" smtClean="0"/>
              <a:t>statutaire. </a:t>
            </a:r>
            <a:r>
              <a:rPr lang="fr-FR" sz="1800" dirty="0"/>
              <a:t>L</a:t>
            </a:r>
            <a:r>
              <a:rPr lang="fr-FR" sz="1800" dirty="0" smtClean="0"/>
              <a:t>e </a:t>
            </a:r>
            <a:r>
              <a:rPr lang="fr-FR" sz="1800" dirty="0"/>
              <a:t>tout en référence à deux mondes sociaux qui ont leurs normes et leurs dynamiques propres, le monde juvénile et le monde adulte. Le Sentiment d'appartenance </a:t>
            </a:r>
            <a:r>
              <a:rPr lang="fr-FR" sz="1800" dirty="0" smtClean="0"/>
              <a:t>et la </a:t>
            </a:r>
            <a:r>
              <a:rPr lang="fr-FR" sz="1800" dirty="0"/>
              <a:t>construction de l'identité sociale </a:t>
            </a:r>
            <a:r>
              <a:rPr lang="fr-FR" sz="1800" dirty="0" smtClean="0"/>
              <a:t>s’acquièrent principalement </a:t>
            </a:r>
            <a:r>
              <a:rPr lang="fr-FR" sz="1800" dirty="0"/>
              <a:t>dès </a:t>
            </a:r>
            <a:r>
              <a:rPr lang="fr-FR" sz="1800" dirty="0" smtClean="0"/>
              <a:t>l'enfance.</a:t>
            </a:r>
            <a:endParaRPr lang="it-IT" sz="1800" dirty="0"/>
          </a:p>
          <a:p>
            <a:endParaRPr lang="it-IT"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11" name="Picture 2" descr="https://www.ilmattino.it/photos/PANORAMA/56/22/2535622_2125_immagine_giovani_jihadisti.jpg.pagespeed.ce.jCnG7mwSs-.jpg">
            <a:extLst>
              <a:ext uri="{FF2B5EF4-FFF2-40B4-BE49-F238E27FC236}">
                <a16:creationId xmlns:a16="http://schemas.microsoft.com/office/drawing/2014/main" id="{985C0E4D-E765-4A5C-80F1-D4FCCD02B3F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61763" y="3977550"/>
            <a:ext cx="4754562" cy="1635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47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3169136" y="462915"/>
            <a:ext cx="6168566" cy="902970"/>
          </a:xfrm>
        </p:spPr>
        <p:txBody>
          <a:bodyPr/>
          <a:lstStyle/>
          <a:p>
            <a:pPr marL="0" indent="0">
              <a:buNone/>
            </a:pPr>
            <a:r>
              <a:rPr lang="fr-FR" b="1" dirty="0" smtClean="0"/>
              <a:t>L’EDUCATEUR </a:t>
            </a:r>
            <a:r>
              <a:rPr lang="fr-FR" b="1" dirty="0"/>
              <a:t>DOIT ÊTRE CAPABLE </a:t>
            </a:r>
            <a:endParaRPr lang="it-IT" b="1"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066800" y="1586753"/>
            <a:ext cx="9923976" cy="2622176"/>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800" dirty="0" smtClean="0"/>
              <a:t>-De connaître </a:t>
            </a:r>
            <a:r>
              <a:rPr lang="fr-FR" sz="1800" dirty="0"/>
              <a:t>les spécificités du développement psychosocial des adolescents à travers des mises en œuvre participant à la construction de l’identité sociale des jeunes et à leur résilience</a:t>
            </a:r>
          </a:p>
          <a:p>
            <a:pPr algn="l"/>
            <a:endParaRPr lang="it-IT" sz="1800" dirty="0"/>
          </a:p>
          <a:p>
            <a:pPr algn="l"/>
            <a:r>
              <a:rPr lang="fr-FR" sz="1800" dirty="0"/>
              <a:t>-De développer des apprentissages sportifs permettant à chacun de s’approprier les éléments de culture du sport et de faire vivre les principes éthiques qui fondent la valeur d’égalité (l’égalité désigne un état, dans lequel les individus sont traités de la même manière et où aucune discrimination ne saurait être tolérée). Pour rappel, liberté et égalité sont considérées comme des repères </a:t>
            </a:r>
            <a:r>
              <a:rPr lang="fr-FR" sz="1800" dirty="0" smtClean="0"/>
              <a:t>stables </a:t>
            </a:r>
            <a:r>
              <a:rPr lang="fr-FR" sz="1800" dirty="0"/>
              <a:t>de la démocratie.</a:t>
            </a:r>
          </a:p>
          <a:p>
            <a:pPr marL="285750" indent="-285750" algn="l">
              <a:buFontTx/>
              <a:buChar char="-"/>
            </a:pPr>
            <a:endParaRPr lang="it-IT" sz="1800" dirty="0"/>
          </a:p>
          <a:p>
            <a:pPr algn="l"/>
            <a:r>
              <a:rPr lang="fr-FR" sz="1800" dirty="0"/>
              <a:t>-De distinguer les signaux montrant l’entrée en radicalisation</a:t>
            </a:r>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963420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129117" y="551329"/>
            <a:ext cx="8469434" cy="644588"/>
          </a:xfrm>
        </p:spPr>
        <p:txBody>
          <a:bodyPr>
            <a:normAutofit fontScale="85000" lnSpcReduction="10000"/>
          </a:bodyPr>
          <a:lstStyle/>
          <a:p>
            <a:pPr marL="0" indent="0" algn="ctr">
              <a:lnSpc>
                <a:spcPct val="120000"/>
              </a:lnSpc>
              <a:spcAft>
                <a:spcPts val="0"/>
              </a:spcAft>
              <a:buNone/>
            </a:pPr>
            <a:r>
              <a:rPr lang="fr-FR" sz="2500" b="1" dirty="0"/>
              <a:t>LE PROCESSUS DE SOCIALISATION ET QUÊTE IDENTITAIRE</a:t>
            </a:r>
            <a:endParaRPr lang="it-IT" sz="2500" b="1" dirty="0"/>
          </a:p>
          <a:p>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134012" y="2164623"/>
            <a:ext cx="9923976" cy="3193774"/>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graphicFrame>
        <p:nvGraphicFramePr>
          <p:cNvPr id="2" name="Tabella 1"/>
          <p:cNvGraphicFramePr>
            <a:graphicFrameLocks noGrp="1"/>
          </p:cNvGraphicFramePr>
          <p:nvPr>
            <p:extLst>
              <p:ext uri="{D42A27DB-BD31-4B8C-83A1-F6EECF244321}">
                <p14:modId xmlns:p14="http://schemas.microsoft.com/office/powerpoint/2010/main" val="2481569094"/>
              </p:ext>
            </p:extLst>
          </p:nvPr>
        </p:nvGraphicFramePr>
        <p:xfrm>
          <a:off x="717201" y="1452725"/>
          <a:ext cx="10340787" cy="3750756"/>
        </p:xfrm>
        <a:graphic>
          <a:graphicData uri="http://schemas.openxmlformats.org/drawingml/2006/table">
            <a:tbl>
              <a:tblPr firstRow="1" firstCol="1" bandRow="1">
                <a:tableStyleId>{5C22544A-7EE6-4342-B048-85BDC9FD1C3A}</a:tableStyleId>
              </a:tblPr>
              <a:tblGrid>
                <a:gridCol w="542496">
                  <a:extLst>
                    <a:ext uri="{9D8B030D-6E8A-4147-A177-3AD203B41FA5}">
                      <a16:colId xmlns:a16="http://schemas.microsoft.com/office/drawing/2014/main" val="20000"/>
                    </a:ext>
                  </a:extLst>
                </a:gridCol>
                <a:gridCol w="3216645">
                  <a:extLst>
                    <a:ext uri="{9D8B030D-6E8A-4147-A177-3AD203B41FA5}">
                      <a16:colId xmlns:a16="http://schemas.microsoft.com/office/drawing/2014/main" val="20001"/>
                    </a:ext>
                  </a:extLst>
                </a:gridCol>
                <a:gridCol w="3350414">
                  <a:extLst>
                    <a:ext uri="{9D8B030D-6E8A-4147-A177-3AD203B41FA5}">
                      <a16:colId xmlns:a16="http://schemas.microsoft.com/office/drawing/2014/main" val="20002"/>
                    </a:ext>
                  </a:extLst>
                </a:gridCol>
                <a:gridCol w="3231232">
                  <a:extLst>
                    <a:ext uri="{9D8B030D-6E8A-4147-A177-3AD203B41FA5}">
                      <a16:colId xmlns:a16="http://schemas.microsoft.com/office/drawing/2014/main" val="20003"/>
                    </a:ext>
                  </a:extLst>
                </a:gridCol>
              </a:tblGrid>
              <a:tr h="115915">
                <a:tc gridSpan="4">
                  <a:txBody>
                    <a:bodyPr/>
                    <a:lstStyle/>
                    <a:p>
                      <a:pPr algn="ctr">
                        <a:lnSpc>
                          <a:spcPct val="107000"/>
                        </a:lnSpc>
                        <a:spcAft>
                          <a:spcPts val="0"/>
                        </a:spcAft>
                      </a:pPr>
                      <a:endParaRPr lang="it-IT"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320871">
                <a:tc gridSpan="4">
                  <a:txBody>
                    <a:bodyPr/>
                    <a:lstStyle/>
                    <a:p>
                      <a:pPr algn="ctr">
                        <a:lnSpc>
                          <a:spcPct val="107000"/>
                        </a:lnSpc>
                        <a:spcAft>
                          <a:spcPts val="0"/>
                        </a:spcAft>
                      </a:pPr>
                      <a:r>
                        <a:rPr lang="fr-FR" sz="1200" b="1" dirty="0">
                          <a:effectLst/>
                        </a:rPr>
                        <a:t>DESCRIPTION SOMMAIRE DE LA FORMATION : </a:t>
                      </a:r>
                      <a:r>
                        <a:rPr lang="fr-FR" sz="1200" b="1" dirty="0" smtClean="0">
                          <a:effectLst/>
                        </a:rPr>
                        <a:t>l’éducateur </a:t>
                      </a:r>
                      <a:r>
                        <a:rPr lang="fr-FR" sz="1200" b="1" dirty="0">
                          <a:effectLst/>
                        </a:rPr>
                        <a:t>jeunesse ou sport identifie les comportements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1"/>
                  </a:ext>
                </a:extLst>
              </a:tr>
              <a:tr h="135655">
                <a:tc rowSpan="2">
                  <a:txBody>
                    <a:bodyPr/>
                    <a:lstStyle/>
                    <a:p>
                      <a:pPr marL="71755" marR="71755" algn="ctr">
                        <a:lnSpc>
                          <a:spcPct val="107000"/>
                        </a:lnSpc>
                        <a:spcAft>
                          <a:spcPts val="0"/>
                        </a:spcAft>
                      </a:pPr>
                      <a:r>
                        <a:rPr lang="fr-FR" sz="1400" dirty="0">
                          <a:effectLst/>
                        </a:rPr>
                        <a:t>Résultats des apprentissages</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vert="vert270"/>
                </a:tc>
                <a:tc>
                  <a:txBody>
                    <a:bodyPr/>
                    <a:lstStyle/>
                    <a:p>
                      <a:pPr algn="ctr">
                        <a:lnSpc>
                          <a:spcPct val="107000"/>
                        </a:lnSpc>
                        <a:spcAft>
                          <a:spcPts val="0"/>
                        </a:spcAft>
                      </a:pPr>
                      <a:r>
                        <a:rPr lang="fr-FR" sz="1100" dirty="0">
                          <a:effectLst/>
                        </a:rPr>
                        <a:t>Connaissance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tc>
                  <a:txBody>
                    <a:bodyPr/>
                    <a:lstStyle/>
                    <a:p>
                      <a:pPr algn="ctr">
                        <a:lnSpc>
                          <a:spcPct val="107000"/>
                        </a:lnSpc>
                        <a:spcAft>
                          <a:spcPts val="0"/>
                        </a:spcAft>
                      </a:pPr>
                      <a:r>
                        <a:rPr lang="fr-FR" sz="1100">
                          <a:effectLst/>
                        </a:rPr>
                        <a:t>Compétences</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tc>
                  <a:txBody>
                    <a:bodyPr/>
                    <a:lstStyle/>
                    <a:p>
                      <a:pPr algn="ctr">
                        <a:lnSpc>
                          <a:spcPct val="107000"/>
                        </a:lnSpc>
                        <a:spcAft>
                          <a:spcPts val="0"/>
                        </a:spcAft>
                      </a:pPr>
                      <a:r>
                        <a:rPr lang="fr-FR" sz="1100">
                          <a:effectLst/>
                        </a:rPr>
                        <a:t>Mise en œuvre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extLst>
                  <a:ext uri="{0D108BD9-81ED-4DB2-BD59-A6C34878D82A}">
                    <a16:rowId xmlns:a16="http://schemas.microsoft.com/office/drawing/2014/main" val="10002"/>
                  </a:ext>
                </a:extLst>
              </a:tr>
              <a:tr h="3120068">
                <a:tc vMerge="1">
                  <a:txBody>
                    <a:bodyPr/>
                    <a:lstStyle/>
                    <a:p>
                      <a:endParaRPr lang="it-IT"/>
                    </a:p>
                  </a:txBody>
                  <a:tcPr/>
                </a:tc>
                <a:tc>
                  <a:txBody>
                    <a:bodyPr/>
                    <a:lstStyle/>
                    <a:p>
                      <a:pPr>
                        <a:lnSpc>
                          <a:spcPct val="107000"/>
                        </a:lnSpc>
                        <a:spcAft>
                          <a:spcPts val="0"/>
                        </a:spcAft>
                      </a:pPr>
                      <a:r>
                        <a:rPr lang="fr-FR" sz="1100" dirty="0">
                          <a:effectLst/>
                        </a:rPr>
                        <a:t>Développer une intervention pédagogique « experte » par le sport en matière d’éducation de prévention primaire auprès des enfants et des adolescents</a:t>
                      </a:r>
                      <a:endParaRPr lang="it-IT" sz="1100" dirty="0">
                        <a:effectLst/>
                      </a:endParaRPr>
                    </a:p>
                    <a:p>
                      <a:pPr>
                        <a:lnSpc>
                          <a:spcPct val="107000"/>
                        </a:lnSpc>
                        <a:spcAft>
                          <a:spcPts val="0"/>
                        </a:spcAft>
                      </a:pPr>
                      <a:r>
                        <a:rPr lang="fr-FR" sz="1100" dirty="0">
                          <a:effectLst/>
                        </a:rPr>
                        <a:t> </a:t>
                      </a:r>
                      <a:endParaRPr lang="it-IT" sz="1100" dirty="0">
                        <a:effectLst/>
                      </a:endParaRPr>
                    </a:p>
                    <a:p>
                      <a:pPr>
                        <a:lnSpc>
                          <a:spcPct val="107000"/>
                        </a:lnSpc>
                        <a:spcAft>
                          <a:spcPts val="0"/>
                        </a:spcAft>
                      </a:pPr>
                      <a:r>
                        <a:rPr lang="fr-FR" sz="1100" dirty="0">
                          <a:effectLst/>
                        </a:rPr>
                        <a:t>Permettre aux apprenants de comprendre le lien entre les rapports sociaux, construction de soi et le développement du sentiment d’appartenance</a:t>
                      </a:r>
                      <a:endParaRPr lang="it-IT" sz="1100" dirty="0">
                        <a:effectLst/>
                      </a:endParaRPr>
                    </a:p>
                    <a:p>
                      <a:pPr>
                        <a:lnSpc>
                          <a:spcPct val="107000"/>
                        </a:lnSpc>
                        <a:spcAft>
                          <a:spcPts val="0"/>
                        </a:spcAft>
                      </a:pPr>
                      <a:r>
                        <a:rPr lang="fr-FR" sz="1100" dirty="0">
                          <a:effectLst/>
                        </a:rPr>
                        <a:t> </a:t>
                      </a:r>
                      <a:endParaRPr lang="it-IT" sz="1100" dirty="0">
                        <a:effectLst/>
                      </a:endParaRPr>
                    </a:p>
                    <a:p>
                      <a:pPr>
                        <a:lnSpc>
                          <a:spcPct val="107000"/>
                        </a:lnSpc>
                        <a:spcAft>
                          <a:spcPts val="0"/>
                        </a:spcAft>
                      </a:pPr>
                      <a:r>
                        <a:rPr lang="fr-FR" sz="1100" dirty="0">
                          <a:effectLst/>
                        </a:rPr>
                        <a:t>Les rhétoriques propres aux discours qui relèvent des idéologies extrémistes s’articulent sur le rejet des valeurs des sociétés démocratiques (diversité, tolérance et libre-choix) en fondant sa légitimité sur des discriminations ciblées.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tc>
                  <a:txBody>
                    <a:bodyPr/>
                    <a:lstStyle/>
                    <a:p>
                      <a:pPr>
                        <a:lnSpc>
                          <a:spcPct val="107000"/>
                        </a:lnSpc>
                        <a:spcAft>
                          <a:spcPts val="0"/>
                        </a:spcAft>
                      </a:pPr>
                      <a:r>
                        <a:rPr lang="fr-FR" sz="1100" dirty="0">
                          <a:effectLst/>
                        </a:rPr>
                        <a:t>Repérer dans sa pratique, l’émergence d’un fait, d’une manifestation contraire aux principes du sport et les questions que cela pose pour les intervenants jeunesse et sport.</a:t>
                      </a:r>
                      <a:endParaRPr lang="it-IT" sz="1100" dirty="0">
                        <a:effectLst/>
                      </a:endParaRPr>
                    </a:p>
                    <a:p>
                      <a:pPr>
                        <a:lnSpc>
                          <a:spcPct val="107000"/>
                        </a:lnSpc>
                        <a:spcAft>
                          <a:spcPts val="0"/>
                        </a:spcAft>
                      </a:pPr>
                      <a:r>
                        <a:rPr lang="fr-FR" sz="1100" dirty="0">
                          <a:effectLst/>
                        </a:rPr>
                        <a:t> </a:t>
                      </a:r>
                      <a:endParaRPr lang="it-IT" sz="1100" dirty="0">
                        <a:effectLst/>
                      </a:endParaRPr>
                    </a:p>
                    <a:p>
                      <a:pPr>
                        <a:lnSpc>
                          <a:spcPct val="107000"/>
                        </a:lnSpc>
                        <a:spcAft>
                          <a:spcPts val="0"/>
                        </a:spcAft>
                      </a:pPr>
                      <a:r>
                        <a:rPr lang="fr-FR" sz="1100" dirty="0">
                          <a:effectLst/>
                        </a:rPr>
                        <a:t>Prendre conscience de ses propres stéréotypes. Identifier les situations en sport où émerge le préjugé, le stéréotype.</a:t>
                      </a:r>
                      <a:endParaRPr lang="it-IT" sz="1100" dirty="0">
                        <a:effectLst/>
                      </a:endParaRPr>
                    </a:p>
                    <a:p>
                      <a:pPr>
                        <a:lnSpc>
                          <a:spcPct val="107000"/>
                        </a:lnSpc>
                        <a:spcAft>
                          <a:spcPts val="0"/>
                        </a:spcAft>
                      </a:pPr>
                      <a:r>
                        <a:rPr lang="fr-FR" sz="1100" dirty="0">
                          <a:effectLst/>
                        </a:rPr>
                        <a:t> </a:t>
                      </a:r>
                      <a:endParaRPr lang="it-IT" sz="1100" dirty="0">
                        <a:effectLst/>
                      </a:endParaRPr>
                    </a:p>
                    <a:p>
                      <a:pPr>
                        <a:lnSpc>
                          <a:spcPct val="107000"/>
                        </a:lnSpc>
                        <a:spcAft>
                          <a:spcPts val="0"/>
                        </a:spcAft>
                      </a:pPr>
                      <a:r>
                        <a:rPr lang="fr-FR" sz="1100" dirty="0">
                          <a:effectLst/>
                        </a:rPr>
                        <a:t>Interroger une situation, seul et en équipe, et envisager les conséquences sur le jeune, sa famille, l’équipe, le « vivre ensemble » en déconstruisant les stéréotypes et les préjugés</a:t>
                      </a:r>
                      <a:endParaRPr lang="it-IT" sz="1100" dirty="0">
                        <a:effectLst/>
                      </a:endParaRPr>
                    </a:p>
                    <a:p>
                      <a:pPr>
                        <a:lnSpc>
                          <a:spcPct val="107000"/>
                        </a:lnSpc>
                        <a:spcAft>
                          <a:spcPts val="0"/>
                        </a:spcAft>
                      </a:pPr>
                      <a:r>
                        <a:rPr lang="fr-FR" sz="1100" dirty="0">
                          <a:effectLst/>
                        </a:rPr>
                        <a:t> </a:t>
                      </a:r>
                      <a:endParaRPr lang="it-IT" sz="1100" dirty="0">
                        <a:effectLst/>
                      </a:endParaRPr>
                    </a:p>
                    <a:p>
                      <a:pPr>
                        <a:lnSpc>
                          <a:spcPct val="107000"/>
                        </a:lnSpc>
                        <a:spcAft>
                          <a:spcPts val="0"/>
                        </a:spcAft>
                      </a:pPr>
                      <a:r>
                        <a:rPr lang="fr-FR" sz="1100" dirty="0">
                          <a:effectLst/>
                        </a:rPr>
                        <a:t>Identifier les manifestations de radicalisation  menant à la marginalisation et à la violence.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tc>
                  <a:txBody>
                    <a:bodyPr/>
                    <a:lstStyle/>
                    <a:p>
                      <a:pPr>
                        <a:lnSpc>
                          <a:spcPct val="107000"/>
                        </a:lnSpc>
                        <a:spcAft>
                          <a:spcPts val="0"/>
                        </a:spcAft>
                      </a:pPr>
                      <a:r>
                        <a:rPr lang="fr-FR" sz="1100" dirty="0">
                          <a:effectLst/>
                        </a:rPr>
                        <a:t>Echanger sur l’impact des discriminations dans la structuration de la société et sur le comportement des individus</a:t>
                      </a:r>
                      <a:endParaRPr lang="it-IT" sz="1100" dirty="0">
                        <a:effectLst/>
                      </a:endParaRPr>
                    </a:p>
                    <a:p>
                      <a:pPr>
                        <a:lnSpc>
                          <a:spcPct val="107000"/>
                        </a:lnSpc>
                        <a:spcAft>
                          <a:spcPts val="0"/>
                        </a:spcAft>
                      </a:pPr>
                      <a:r>
                        <a:rPr lang="fr-FR" sz="1100" dirty="0">
                          <a:effectLst/>
                        </a:rPr>
                        <a:t> </a:t>
                      </a:r>
                      <a:endParaRPr lang="it-IT" sz="1100" dirty="0">
                        <a:effectLst/>
                      </a:endParaRPr>
                    </a:p>
                    <a:p>
                      <a:pPr>
                        <a:lnSpc>
                          <a:spcPct val="107000"/>
                        </a:lnSpc>
                        <a:spcAft>
                          <a:spcPts val="0"/>
                        </a:spcAft>
                      </a:pPr>
                      <a:r>
                        <a:rPr lang="fr-FR" sz="1100" dirty="0">
                          <a:effectLst/>
                        </a:rPr>
                        <a:t>Echanger sur l’impact de ses propres croyances et des croyances des différents membres de l’équipe sur la lecture des stéréotypes et des préjugés.</a:t>
                      </a:r>
                      <a:endParaRPr lang="it-IT" sz="1100" dirty="0">
                        <a:effectLst/>
                      </a:endParaRPr>
                    </a:p>
                    <a:p>
                      <a:pPr>
                        <a:lnSpc>
                          <a:spcPct val="107000"/>
                        </a:lnSpc>
                        <a:spcAft>
                          <a:spcPts val="0"/>
                        </a:spcAft>
                      </a:pPr>
                      <a:r>
                        <a:rPr lang="fr-FR" sz="1100" dirty="0">
                          <a:effectLst/>
                        </a:rPr>
                        <a:t> </a:t>
                      </a:r>
                      <a:endParaRPr lang="it-IT" sz="1100" dirty="0">
                        <a:effectLst/>
                      </a:endParaRPr>
                    </a:p>
                    <a:p>
                      <a:pPr>
                        <a:lnSpc>
                          <a:spcPct val="107000"/>
                        </a:lnSpc>
                        <a:spcAft>
                          <a:spcPts val="0"/>
                        </a:spcAft>
                      </a:pPr>
                      <a:r>
                        <a:rPr lang="fr-FR" sz="1100" dirty="0">
                          <a:effectLst/>
                        </a:rPr>
                        <a:t>Partager les expériences pour repérer la place des croyances de toutes sortes dans la pratique (auprès des jeunes, en équipe) et poser un cadre éducatif permettant de lutter contre les stéréotypes, les préjugés et les discriminations.</a:t>
                      </a:r>
                      <a:endParaRPr lang="it-IT" sz="1100" dirty="0">
                        <a:effectLst/>
                      </a:endParaRPr>
                    </a:p>
                    <a:p>
                      <a:pPr>
                        <a:lnSpc>
                          <a:spcPct val="107000"/>
                        </a:lnSpc>
                        <a:spcAft>
                          <a:spcPts val="0"/>
                        </a:spcAft>
                      </a:pPr>
                      <a:r>
                        <a:rPr lang="fr-FR" sz="11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8655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311792" y="207222"/>
            <a:ext cx="8469434" cy="902970"/>
          </a:xfrm>
          <a:solidFill>
            <a:schemeClr val="bg1"/>
          </a:solidFill>
        </p:spPr>
        <p:txBody>
          <a:bodyPr>
            <a:normAutofit fontScale="92500" lnSpcReduction="20000"/>
          </a:bodyPr>
          <a:lstStyle/>
          <a:p>
            <a:pPr marL="0" indent="0" algn="ctr">
              <a:buNone/>
            </a:pPr>
            <a:r>
              <a:rPr lang="fr-FR" b="1" dirty="0"/>
              <a:t>LE PROCESSUS DE SOCIALISATION ET QUÊTE IDENTITAIRE</a:t>
            </a:r>
            <a:endParaRPr lang="it-IT" b="1" dirty="0"/>
          </a:p>
          <a:p>
            <a:pPr marL="0" indent="0" algn="ctr">
              <a:buNone/>
            </a:pPr>
            <a:r>
              <a:rPr lang="fr-FR" dirty="0"/>
              <a:t>Unité 1 : Caractéristique du développement psychosocial des jeunes - quête identitaire et sentiment d’appartenance</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2311792" y="1115899"/>
            <a:ext cx="8198184" cy="4177426"/>
          </a:xfrm>
          <a:prstGeom prst="rect">
            <a:avLst/>
          </a:prstGeom>
          <a:solidFill>
            <a:srgbClr val="EAEEB4"/>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600" dirty="0"/>
              <a:t>Nos sociétés occidentales connaissent des changements </a:t>
            </a:r>
            <a:r>
              <a:rPr lang="fr-FR" sz="1600" dirty="0" smtClean="0"/>
              <a:t>rapides, des </a:t>
            </a:r>
            <a:r>
              <a:rPr lang="fr-FR" sz="1600" dirty="0"/>
              <a:t>difficultés sociales et économiques auxquelles de nombreux jeunes sont confrontés, avec </a:t>
            </a:r>
            <a:r>
              <a:rPr lang="fr-FR" sz="1600" dirty="0" smtClean="0"/>
              <a:t>des </a:t>
            </a:r>
            <a:r>
              <a:rPr lang="fr-FR" sz="1600" dirty="0"/>
              <a:t>perspectives </a:t>
            </a:r>
            <a:r>
              <a:rPr lang="fr-FR" sz="1600" dirty="0" smtClean="0"/>
              <a:t>d’avenir incertaines.</a:t>
            </a:r>
            <a:endParaRPr lang="fr-FR" sz="1600" dirty="0"/>
          </a:p>
          <a:p>
            <a:pPr algn="l"/>
            <a:endParaRPr lang="fr-FR" sz="1600" dirty="0"/>
          </a:p>
          <a:p>
            <a:pPr algn="l"/>
            <a:r>
              <a:rPr lang="fr-FR" sz="1600" dirty="0"/>
              <a:t>Le PÉRIODE DE L’ADOLESCENCE </a:t>
            </a:r>
            <a:r>
              <a:rPr lang="fr-FR" sz="1600" dirty="0" smtClean="0"/>
              <a:t>constitue pour </a:t>
            </a:r>
            <a:r>
              <a:rPr lang="fr-FR" sz="1600" dirty="0"/>
              <a:t>le </a:t>
            </a:r>
            <a:r>
              <a:rPr lang="fr-FR" sz="1600" dirty="0" smtClean="0"/>
              <a:t>jeune la </a:t>
            </a:r>
            <a:r>
              <a:rPr lang="fr-FR" sz="1600" dirty="0"/>
              <a:t>résolution  de la question du sens et de la valeur de son existence. </a:t>
            </a:r>
            <a:r>
              <a:rPr lang="fr-FR" sz="1600" dirty="0" smtClean="0"/>
              <a:t>C’est un temps </a:t>
            </a:r>
            <a:r>
              <a:rPr lang="fr-FR" sz="1600" dirty="0"/>
              <a:t>de suspension où les significations de l’enfance </a:t>
            </a:r>
            <a:r>
              <a:rPr lang="fr-FR" sz="1600" dirty="0" smtClean="0"/>
              <a:t>s’éloignent, tandis </a:t>
            </a:r>
            <a:r>
              <a:rPr lang="fr-FR" sz="1600" dirty="0"/>
              <a:t>que celles à venir </a:t>
            </a:r>
            <a:r>
              <a:rPr lang="fr-FR" sz="1600" dirty="0" smtClean="0"/>
              <a:t>peinent à émerger.</a:t>
            </a:r>
            <a:endParaRPr lang="fr-FR" sz="1600" dirty="0"/>
          </a:p>
          <a:p>
            <a:pPr algn="l"/>
            <a:endParaRPr lang="fr-FR" sz="1600" dirty="0"/>
          </a:p>
          <a:p>
            <a:pPr algn="l"/>
            <a:r>
              <a:rPr lang="fr-FR" sz="1600" dirty="0"/>
              <a:t>Les étapes autrefois ritualisées du passage à l’âge </a:t>
            </a:r>
            <a:r>
              <a:rPr lang="fr-FR" sz="1600" dirty="0" smtClean="0"/>
              <a:t>adulte </a:t>
            </a:r>
            <a:r>
              <a:rPr lang="fr-FR" sz="1600" dirty="0"/>
              <a:t>ont perdu leurs incidences symboliques : l’entrée dans la sexualité, la relation amoureuse, les diplômes, le travail, le service militaire, les fiançailles ou le mariage ne sont plus des références identitaires </a:t>
            </a:r>
            <a:r>
              <a:rPr lang="fr-FR" sz="1600" dirty="0" smtClean="0"/>
              <a:t>majeures. De </a:t>
            </a:r>
            <a:r>
              <a:rPr lang="fr-FR" sz="1600" dirty="0"/>
              <a:t>nouveaux rituels « démocratiques », « républicains </a:t>
            </a:r>
            <a:r>
              <a:rPr lang="fr-FR" sz="1600" dirty="0" smtClean="0"/>
              <a:t>» à même de </a:t>
            </a:r>
            <a:r>
              <a:rPr lang="fr-FR" sz="1600" dirty="0"/>
              <a:t>structurer les individus et la </a:t>
            </a:r>
            <a:r>
              <a:rPr lang="fr-FR" sz="1600" dirty="0" smtClean="0"/>
              <a:t>société sont à développer.</a:t>
            </a:r>
            <a:endParaRPr lang="fr-FR" sz="1600" dirty="0"/>
          </a:p>
          <a:p>
            <a:pPr algn="l"/>
            <a:endParaRPr lang="fr-FR" sz="1600" dirty="0"/>
          </a:p>
          <a:p>
            <a:pPr algn="l"/>
            <a:r>
              <a:rPr lang="fr-FR" sz="1600" dirty="0"/>
              <a:t>Les références </a:t>
            </a:r>
            <a:r>
              <a:rPr lang="fr-FR" sz="1600" dirty="0" smtClean="0"/>
              <a:t>sociales, culturelles et cultuelles </a:t>
            </a:r>
            <a:r>
              <a:rPr lang="fr-FR" sz="1600" dirty="0"/>
              <a:t>se multiplient et se </a:t>
            </a:r>
            <a:r>
              <a:rPr lang="fr-FR" sz="1600" dirty="0" smtClean="0"/>
              <a:t>concurrencent. Les fondements </a:t>
            </a:r>
            <a:r>
              <a:rPr lang="fr-FR" sz="1600" dirty="0"/>
              <a:t>consensuels de </a:t>
            </a:r>
            <a:r>
              <a:rPr lang="fr-FR" sz="1600" dirty="0" smtClean="0"/>
              <a:t>l’existence sont </a:t>
            </a:r>
            <a:r>
              <a:rPr lang="fr-FR" sz="1600" dirty="0" err="1" smtClean="0"/>
              <a:t>mutliples</a:t>
            </a:r>
            <a:r>
              <a:rPr lang="fr-FR" sz="1600" dirty="0" smtClean="0"/>
              <a:t>.</a:t>
            </a:r>
            <a:endParaRPr lang="fr-FR" sz="1600" dirty="0"/>
          </a:p>
          <a:p>
            <a:pPr algn="l"/>
            <a:endParaRPr lang="fr-FR" sz="1600" dirty="0"/>
          </a:p>
          <a:p>
            <a:pPr algn="l"/>
            <a:r>
              <a:rPr lang="fr-FR" sz="1600" dirty="0" smtClean="0"/>
              <a:t>En l’état on ne peut donc résumer </a:t>
            </a:r>
            <a:r>
              <a:rPr lang="fr-FR" sz="1600" dirty="0"/>
              <a:t>le processus de radicalisation à la crise </a:t>
            </a:r>
            <a:r>
              <a:rPr lang="fr-FR" sz="1600" dirty="0" smtClean="0"/>
              <a:t>d’adolescence. Il y a lieu </a:t>
            </a:r>
            <a:r>
              <a:rPr lang="fr-FR" sz="1600" dirty="0"/>
              <a:t>d’analyser les mécanismes psychologiques et relationnels qui peuvent contribuer à l’entrée des jeunes dans ce processus.</a:t>
            </a:r>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452519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254584" y="462915"/>
            <a:ext cx="8469434" cy="902970"/>
          </a:xfrm>
        </p:spPr>
        <p:txBody>
          <a:bodyPr/>
          <a:lstStyle/>
          <a:p>
            <a:pPr marL="0" indent="0">
              <a:buNone/>
            </a:pPr>
            <a:r>
              <a:rPr lang="fr-FR" i="1" dirty="0"/>
              <a:t>CARACTÉRISTIQUE DU DÉVELOPPEMENT PSYCHOSOCIAL DES JEUNES </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372109" y="1365884"/>
            <a:ext cx="11340919" cy="4329803"/>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dirty="0"/>
              <a:t>l’identité des pré-adolescents et des jeunes est un paradoxe permanent entre besoins </a:t>
            </a:r>
            <a:r>
              <a:rPr lang="fr-FR" sz="2400" dirty="0" smtClean="0"/>
              <a:t>d’autonomie </a:t>
            </a:r>
            <a:r>
              <a:rPr lang="fr-FR" sz="2400" dirty="0"/>
              <a:t>et nécessité de reconnaissance. Selon les pédopsychiatres, l’enfance est l’âge qui s’étale entre 8 et 12 ans, la pré-adolescente entre 12 et 14 ans et l’adolescence se poursuit jusqu’à l’âge adulte. </a:t>
            </a:r>
          </a:p>
          <a:p>
            <a:pPr algn="l"/>
            <a:r>
              <a:rPr lang="fr-FR" sz="2400" dirty="0"/>
              <a:t>Bien que la quête d’identité ait été associée à l’adolescence, les changements socio-structurels de nombreux pays, en particulier l’allongement de la scolarité, ont conduit à étendre cette </a:t>
            </a:r>
            <a:r>
              <a:rPr lang="fr-FR" sz="2400" dirty="0" smtClean="0"/>
              <a:t>phase de développement </a:t>
            </a:r>
            <a:r>
              <a:rPr lang="fr-FR" sz="2400" dirty="0"/>
              <a:t>à la période des « adultes en émergence ».</a:t>
            </a:r>
          </a:p>
          <a:p>
            <a:pPr algn="l"/>
            <a:r>
              <a:rPr lang="fr-FR" sz="2400" dirty="0"/>
              <a:t> L’adolescence est pour nos sociétés une période plus ou moins longue entre l’enfance et la maturation sociale, une période de formation scolaire, sociale ou professionnelle. L’adolescence marque l’entrée dans la jeunesse qui est une période qui s’allonge du fait de l’accès </a:t>
            </a:r>
            <a:r>
              <a:rPr lang="fr-FR" sz="2400" dirty="0" smtClean="0"/>
              <a:t>tardif</a:t>
            </a:r>
            <a:r>
              <a:rPr lang="fr-FR" sz="2400" dirty="0"/>
              <a:t> à l’autonomie et l’indépendance dans le champ </a:t>
            </a:r>
            <a:r>
              <a:rPr lang="fr-FR" sz="2400" dirty="0" smtClean="0"/>
              <a:t>social, d’un </a:t>
            </a:r>
            <a:r>
              <a:rPr lang="fr-FR" sz="2400" dirty="0"/>
              <a:t>certain nombre de </a:t>
            </a:r>
            <a:r>
              <a:rPr lang="fr-FR" sz="2400" dirty="0" smtClean="0"/>
              <a:t>jeunes. L’adolescence est dès lors située dans une </a:t>
            </a:r>
            <a:r>
              <a:rPr lang="fr-FR" sz="2400" dirty="0"/>
              <a:t>période </a:t>
            </a:r>
            <a:r>
              <a:rPr lang="fr-FR" sz="2400" dirty="0" smtClean="0"/>
              <a:t>qui s’étendent </a:t>
            </a:r>
            <a:r>
              <a:rPr lang="fr-FR" sz="2400" dirty="0"/>
              <a:t>de 14/15 ans à 26 ans et </a:t>
            </a:r>
            <a:r>
              <a:rPr lang="fr-FR" sz="2400" dirty="0" smtClean="0"/>
              <a:t>plus. </a:t>
            </a:r>
            <a:r>
              <a:rPr lang="fr-FR" sz="2400" dirty="0"/>
              <a:t>Les </a:t>
            </a:r>
            <a:r>
              <a:rPr lang="fr-FR" sz="2400" dirty="0" smtClean="0"/>
              <a:t>comportements </a:t>
            </a:r>
            <a:r>
              <a:rPr lang="fr-FR" sz="2400" dirty="0"/>
              <a:t>qui en découlent portent cette ambivalence et oscillent constamment entre dépendance, affirmation et revendication.</a:t>
            </a:r>
            <a:endParaRPr lang="it-IT" sz="24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2114507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311792" y="303961"/>
            <a:ext cx="8469434" cy="902970"/>
          </a:xfrm>
        </p:spPr>
        <p:txBody>
          <a:bodyPr/>
          <a:lstStyle/>
          <a:p>
            <a:pPr marL="0" indent="0">
              <a:buNone/>
            </a:pPr>
            <a:r>
              <a:rPr lang="fr-FR" i="1" dirty="0"/>
              <a:t>QUÊTE IDENTITAIRE ET SENTIMENT D’APPARTENANCE</a:t>
            </a:r>
            <a:r>
              <a:rPr lang="fr-FR" dirty="0"/>
              <a:t> </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894716" y="1507061"/>
            <a:ext cx="5543550" cy="3851659"/>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dirty="0"/>
              <a:t>il est devenu courant d'assimiler le mot identité aux communautés d'appartenance, c’est-à-dire à l'ethnie, la nation, la culture... On parle volontiers désormais « d'identité kurde », « identité corse » ou « bretonne », ou « identité juive ». Le mot est utilisé indifféremment comme synonyme de culture (on parle d'identité bretonne ou corse), désigner une pathologie mentale (les troubles de l'identité), indiquer une préférence sexuelle (l'identité gay). On parle d'identité à propos des nations, des minorités culturelles, religieuses ou ethniques.</a:t>
            </a:r>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1026" name="Picture 2" descr="Life 3.0 | Identità. Un parolone!">
            <a:extLst>
              <a:ext uri="{FF2B5EF4-FFF2-40B4-BE49-F238E27FC236}">
                <a16:creationId xmlns:a16="http://schemas.microsoft.com/office/drawing/2014/main" id="{BD732E0D-8266-461A-8C6D-E17D2CFDDB0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64348" y="1933575"/>
            <a:ext cx="2381250" cy="299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92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103863" y="378225"/>
            <a:ext cx="8367132" cy="902970"/>
          </a:xfrm>
        </p:spPr>
        <p:txBody>
          <a:bodyPr>
            <a:normAutofit/>
          </a:bodyPr>
          <a:lstStyle/>
          <a:p>
            <a:pPr marL="0" indent="0">
              <a:buNone/>
            </a:pPr>
            <a:r>
              <a:rPr lang="fr-FR" sz="1800" i="1" dirty="0"/>
              <a:t>LA QUÊTE IDENTITAIRE ET LE PROCESSUS D’AFFILIATION ET DÉSAFFILIATION</a:t>
            </a:r>
            <a:r>
              <a:rPr lang="fr-FR" sz="1800" dirty="0"/>
              <a:t> </a:t>
            </a:r>
            <a:endParaRPr lang="it-IT" sz="1800"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179969" y="2116183"/>
            <a:ext cx="9923976" cy="3493097"/>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800" dirty="0" smtClean="0"/>
              <a:t>Selon </a:t>
            </a:r>
            <a:r>
              <a:rPr lang="fr-FR" sz="1800" dirty="0"/>
              <a:t>Hélène </a:t>
            </a:r>
            <a:r>
              <a:rPr lang="fr-FR" sz="1800" dirty="0" err="1" smtClean="0"/>
              <a:t>Bézille</a:t>
            </a:r>
            <a:r>
              <a:rPr lang="fr-FR" sz="1800" dirty="0" smtClean="0"/>
              <a:t>*, « le </a:t>
            </a:r>
            <a:r>
              <a:rPr lang="fr-FR" sz="1800" dirty="0"/>
              <a:t>concept d’affiliation est vu comme un concept clé. Il désigne dans son sens </a:t>
            </a:r>
            <a:r>
              <a:rPr lang="fr-FR" sz="1800" dirty="0" smtClean="0"/>
              <a:t>usuel, </a:t>
            </a:r>
            <a:r>
              <a:rPr lang="fr-FR" sz="1800" dirty="0"/>
              <a:t>le rattachement ou l’appartenance d’un sujet à un groupe, ou d’un groupe à une unité plus </a:t>
            </a:r>
            <a:r>
              <a:rPr lang="fr-FR" sz="1800" dirty="0" smtClean="0"/>
              <a:t>vaste ».</a:t>
            </a:r>
            <a:r>
              <a:rPr lang="fr-FR" sz="1800" dirty="0"/>
              <a:t> </a:t>
            </a:r>
          </a:p>
          <a:p>
            <a:pPr algn="l"/>
            <a:endParaRPr lang="fr-FR" sz="1800" dirty="0"/>
          </a:p>
          <a:p>
            <a:pPr algn="l"/>
            <a:r>
              <a:rPr lang="fr-FR" sz="1800" dirty="0"/>
              <a:t>La désaffiliation est un processus décrit par le sociologue français Robert Castel (1933-2013) qui correspond à la "dissociation du lien social" en raison de l'absence de travail et de l'isolement social. </a:t>
            </a:r>
          </a:p>
          <a:p>
            <a:pPr algn="l"/>
            <a:r>
              <a:rPr lang="fr-FR" sz="1800" dirty="0"/>
              <a:t>Le groupe contribue à l'uniformité des conduites. Ce que pensent, ce que disent, ce que font les membres des groupes auxquels nous appartenons ou auxquels nous nous référons </a:t>
            </a:r>
            <a:r>
              <a:rPr lang="fr-FR" sz="1800" dirty="0" smtClean="0"/>
              <a:t>exercent </a:t>
            </a:r>
            <a:r>
              <a:rPr lang="fr-FR" sz="1800" dirty="0"/>
              <a:t>incontestablement une grande influence sur nos propres choix. </a:t>
            </a:r>
          </a:p>
          <a:p>
            <a:pPr algn="l"/>
            <a:endParaRPr lang="fr-FR" sz="1800" dirty="0"/>
          </a:p>
          <a:p>
            <a:pPr algn="l"/>
            <a:r>
              <a:rPr lang="fr-FR" sz="1800" dirty="0"/>
              <a:t>Les groupes façonnent les individus en leur imprimant </a:t>
            </a:r>
            <a:r>
              <a:rPr lang="fr-FR" sz="1800" dirty="0" smtClean="0"/>
              <a:t>leurs actes et modes </a:t>
            </a:r>
            <a:r>
              <a:rPr lang="fr-FR" sz="1800" dirty="0"/>
              <a:t>et de </a:t>
            </a:r>
            <a:r>
              <a:rPr lang="fr-FR" sz="1800" dirty="0" smtClean="0"/>
              <a:t>pensées. </a:t>
            </a:r>
          </a:p>
          <a:p>
            <a:pPr algn="l"/>
            <a:endParaRPr lang="fr-FR" sz="1800" dirty="0"/>
          </a:p>
          <a:p>
            <a:pPr algn="l"/>
            <a:r>
              <a:rPr lang="fr-FR" sz="1800" dirty="0" smtClean="0"/>
              <a:t>L’étude </a:t>
            </a:r>
            <a:r>
              <a:rPr lang="fr-FR" sz="1800" dirty="0"/>
              <a:t>des groupes a mis en évidence que la meilleure façon d'éviter les inconvénients de la pression à la conformité, consiste à favoriser le doute, la réflexion, l'esprit critique, en particulier par l'acceptation </a:t>
            </a:r>
            <a:r>
              <a:rPr lang="fr-FR" sz="1800" dirty="0" smtClean="0"/>
              <a:t>de </a:t>
            </a:r>
            <a:r>
              <a:rPr lang="fr-FR" sz="1800" dirty="0"/>
              <a:t>points de vue minoritaires. </a:t>
            </a:r>
            <a:endParaRPr lang="fr-FR" sz="1800" dirty="0" smtClean="0"/>
          </a:p>
          <a:p>
            <a:pPr algn="l"/>
            <a:endParaRPr lang="it-IT" sz="1800" dirty="0"/>
          </a:p>
          <a:p>
            <a:pPr algn="l"/>
            <a:r>
              <a:rPr lang="fr-FR" sz="1100" dirty="0" smtClean="0"/>
              <a:t>* </a:t>
            </a:r>
            <a:r>
              <a:rPr lang="fr-FR" sz="1100" dirty="0" err="1" smtClean="0"/>
              <a:t>Bezille</a:t>
            </a:r>
            <a:r>
              <a:rPr lang="fr-FR" sz="1100" dirty="0" smtClean="0"/>
              <a:t> </a:t>
            </a:r>
            <a:r>
              <a:rPr lang="fr-FR" sz="1100" dirty="0"/>
              <a:t>H., 2010. Formation du sujet, apprentissages et dynamique des affiliations. </a:t>
            </a:r>
            <a:r>
              <a:rPr lang="fr-FR" sz="1100" i="1" dirty="0"/>
              <a:t>Education et francophonie</a:t>
            </a:r>
            <a:endParaRPr lang="fr-FR" sz="11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1016104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gno">
  <a:themeElements>
    <a:clrScheme name="Legn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egno">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gno">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TM03090434[[fn=Legno]]</Template>
  <TotalTime>1671</TotalTime>
  <Words>3859</Words>
  <Application>Microsoft Office PowerPoint</Application>
  <PresentationFormat>Grand écran</PresentationFormat>
  <Paragraphs>213</Paragraphs>
  <Slides>27</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27</vt:i4>
      </vt:variant>
    </vt:vector>
  </HeadingPairs>
  <TitlesOfParts>
    <vt:vector size="35" baseType="lpstr">
      <vt:lpstr>Arial</vt:lpstr>
      <vt:lpstr>Calibri</vt:lpstr>
      <vt:lpstr>Courier New</vt:lpstr>
      <vt:lpstr>Rockwell</vt:lpstr>
      <vt:lpstr>Rockwell Condensed</vt:lpstr>
      <vt:lpstr>Times New Roman</vt:lpstr>
      <vt:lpstr>Wingdings</vt:lpstr>
      <vt:lpstr>Legno</vt:lpstr>
      <vt:lpstr>SPORTS IDENTITY OPEN EDUCATIONAL RESSOURCES Presentation MODULE 2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merci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Account Microsoft</dc:creator>
  <cp:lastModifiedBy>Bernard BRONCHART</cp:lastModifiedBy>
  <cp:revision>95</cp:revision>
  <dcterms:created xsi:type="dcterms:W3CDTF">2020-09-16T15:39:42Z</dcterms:created>
  <dcterms:modified xsi:type="dcterms:W3CDTF">2020-12-03T12:23:56Z</dcterms:modified>
</cp:coreProperties>
</file>