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 id="272" r:id="rId4"/>
    <p:sldId id="273" r:id="rId5"/>
    <p:sldId id="274" r:id="rId6"/>
    <p:sldId id="275" r:id="rId7"/>
    <p:sldId id="276" r:id="rId8"/>
    <p:sldId id="277" r:id="rId9"/>
    <p:sldId id="278" r:id="rId10"/>
    <p:sldId id="279" r:id="rId11"/>
    <p:sldId id="280" r:id="rId12"/>
    <p:sldId id="281" r:id="rId13"/>
    <p:sldId id="282" r:id="rId14"/>
    <p:sldId id="283" r:id="rId15"/>
    <p:sldId id="284" r:id="rId16"/>
    <p:sldId id="285" r:id="rId17"/>
    <p:sldId id="286" r:id="rId18"/>
    <p:sldId id="287" r:id="rId19"/>
    <p:sldId id="288" r:id="rId20"/>
    <p:sldId id="289" r:id="rId21"/>
    <p:sldId id="290" r:id="rId22"/>
    <p:sldId id="291" r:id="rId23"/>
    <p:sldId id="292" r:id="rId24"/>
    <p:sldId id="293" r:id="rId25"/>
    <p:sldId id="294" r:id="rId26"/>
    <p:sldId id="295" r:id="rId27"/>
    <p:sldId id="271"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1E1C6"/>
    <a:srgbClr val="EAEE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ile medio 2 - Color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06" autoAdjust="0"/>
    <p:restoredTop sz="94660"/>
  </p:normalViewPr>
  <p:slideViewPr>
    <p:cSldViewPr snapToGrid="0">
      <p:cViewPr varScale="1">
        <p:scale>
          <a:sx n="88" d="100"/>
          <a:sy n="88" d="100"/>
        </p:scale>
        <p:origin x="509"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0A517828-EB60-424B-A97D-DC5F39D8A530}" type="datetimeFigureOut">
              <a:rPr lang="it-IT" smtClean="0"/>
              <a:t>08/12/2020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7F555006-9036-469C-A978-1EB8AF858B49}" type="slidenum">
              <a:rPr lang="it-IT" smtClean="0"/>
              <a:t>‹N°›</a:t>
            </a:fld>
            <a:endParaRPr lang="it-IT"/>
          </a:p>
        </p:txBody>
      </p:sp>
    </p:spTree>
    <p:extLst>
      <p:ext uri="{BB962C8B-B14F-4D97-AF65-F5344CB8AC3E}">
        <p14:creationId xmlns:p14="http://schemas.microsoft.com/office/powerpoint/2010/main" val="3631573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0A517828-EB60-424B-A97D-DC5F39D8A530}" type="datetimeFigureOut">
              <a:rPr lang="it-IT" smtClean="0"/>
              <a:t>08/12/2020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F555006-9036-469C-A978-1EB8AF858B49}" type="slidenum">
              <a:rPr lang="it-IT" smtClean="0"/>
              <a:t>‹N°›</a:t>
            </a:fld>
            <a:endParaRPr lang="it-IT"/>
          </a:p>
        </p:txBody>
      </p:sp>
    </p:spTree>
    <p:extLst>
      <p:ext uri="{BB962C8B-B14F-4D97-AF65-F5344CB8AC3E}">
        <p14:creationId xmlns:p14="http://schemas.microsoft.com/office/powerpoint/2010/main" val="2403030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0A517828-EB60-424B-A97D-DC5F39D8A530}" type="datetimeFigureOut">
              <a:rPr lang="it-IT" smtClean="0"/>
              <a:t>08/12/2020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F555006-9036-469C-A978-1EB8AF858B49}" type="slidenum">
              <a:rPr lang="it-IT" smtClean="0"/>
              <a:t>‹N°›</a:t>
            </a:fld>
            <a:endParaRPr lang="it-IT"/>
          </a:p>
        </p:txBody>
      </p:sp>
    </p:spTree>
    <p:extLst>
      <p:ext uri="{BB962C8B-B14F-4D97-AF65-F5344CB8AC3E}">
        <p14:creationId xmlns:p14="http://schemas.microsoft.com/office/powerpoint/2010/main" val="2815248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0A517828-EB60-424B-A97D-DC5F39D8A530}" type="datetimeFigureOut">
              <a:rPr lang="it-IT" smtClean="0"/>
              <a:t>08/12/2020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F555006-9036-469C-A978-1EB8AF858B49}" type="slidenum">
              <a:rPr lang="it-IT" smtClean="0"/>
              <a:t>‹N°›</a:t>
            </a:fld>
            <a:endParaRPr lang="it-IT"/>
          </a:p>
        </p:txBody>
      </p:sp>
    </p:spTree>
    <p:extLst>
      <p:ext uri="{BB962C8B-B14F-4D97-AF65-F5344CB8AC3E}">
        <p14:creationId xmlns:p14="http://schemas.microsoft.com/office/powerpoint/2010/main" val="1574907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a:xfrm>
            <a:off x="8593667" y="6272784"/>
            <a:ext cx="2644309" cy="365125"/>
          </a:xfrm>
        </p:spPr>
        <p:txBody>
          <a:bodyPr/>
          <a:lstStyle/>
          <a:p>
            <a:fld id="{0A517828-EB60-424B-A97D-DC5F39D8A530}" type="datetimeFigureOut">
              <a:rPr lang="it-IT" smtClean="0"/>
              <a:t>08/12/2020</a:t>
            </a:fld>
            <a:endParaRPr lang="it-IT"/>
          </a:p>
        </p:txBody>
      </p:sp>
      <p:sp>
        <p:nvSpPr>
          <p:cNvPr id="5" name="Footer Placeholder 4"/>
          <p:cNvSpPr>
            <a:spLocks noGrp="1"/>
          </p:cNvSpPr>
          <p:nvPr>
            <p:ph type="ftr" sz="quarter" idx="11"/>
          </p:nvPr>
        </p:nvSpPr>
        <p:spPr>
          <a:xfrm>
            <a:off x="2182708" y="6272784"/>
            <a:ext cx="6327648" cy="365125"/>
          </a:xfrm>
        </p:spPr>
        <p:txBody>
          <a:bodyPr/>
          <a:lstStyle/>
          <a:p>
            <a:endParaRPr lang="it-IT"/>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7F555006-9036-469C-A978-1EB8AF858B49}" type="slidenum">
              <a:rPr lang="it-IT" smtClean="0"/>
              <a:t>‹N°›</a:t>
            </a:fld>
            <a:endParaRPr lang="it-IT"/>
          </a:p>
        </p:txBody>
      </p:sp>
    </p:spTree>
    <p:extLst>
      <p:ext uri="{BB962C8B-B14F-4D97-AF65-F5344CB8AC3E}">
        <p14:creationId xmlns:p14="http://schemas.microsoft.com/office/powerpoint/2010/main" val="2042380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0A517828-EB60-424B-A97D-DC5F39D8A530}" type="datetimeFigureOut">
              <a:rPr lang="it-IT" smtClean="0"/>
              <a:t>08/12/2020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7F555006-9036-469C-A978-1EB8AF858B49}" type="slidenum">
              <a:rPr lang="it-IT" smtClean="0"/>
              <a:t>‹N°›</a:t>
            </a:fld>
            <a:endParaRPr lang="it-IT"/>
          </a:p>
        </p:txBody>
      </p:sp>
    </p:spTree>
    <p:extLst>
      <p:ext uri="{BB962C8B-B14F-4D97-AF65-F5344CB8AC3E}">
        <p14:creationId xmlns:p14="http://schemas.microsoft.com/office/powerpoint/2010/main" val="3458284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0A517828-EB60-424B-A97D-DC5F39D8A530}" type="datetimeFigureOut">
              <a:rPr lang="it-IT" smtClean="0"/>
              <a:t>08/12/2020</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7F555006-9036-469C-A978-1EB8AF858B49}" type="slidenum">
              <a:rPr lang="it-IT" smtClean="0"/>
              <a:t>‹N°›</a:t>
            </a:fld>
            <a:endParaRPr lang="it-IT"/>
          </a:p>
        </p:txBody>
      </p:sp>
    </p:spTree>
    <p:extLst>
      <p:ext uri="{BB962C8B-B14F-4D97-AF65-F5344CB8AC3E}">
        <p14:creationId xmlns:p14="http://schemas.microsoft.com/office/powerpoint/2010/main" val="4091334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0A517828-EB60-424B-A97D-DC5F39D8A530}" type="datetimeFigureOut">
              <a:rPr lang="it-IT" smtClean="0"/>
              <a:t>08/12/2020</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7F555006-9036-469C-A978-1EB8AF858B49}" type="slidenum">
              <a:rPr lang="it-IT" smtClean="0"/>
              <a:t>‹N°›</a:t>
            </a:fld>
            <a:endParaRPr lang="it-IT"/>
          </a:p>
        </p:txBody>
      </p:sp>
    </p:spTree>
    <p:extLst>
      <p:ext uri="{BB962C8B-B14F-4D97-AF65-F5344CB8AC3E}">
        <p14:creationId xmlns:p14="http://schemas.microsoft.com/office/powerpoint/2010/main" val="4175957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517828-EB60-424B-A97D-DC5F39D8A530}" type="datetimeFigureOut">
              <a:rPr lang="it-IT" smtClean="0"/>
              <a:t>08/12/2020</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7F555006-9036-469C-A978-1EB8AF858B49}" type="slidenum">
              <a:rPr lang="it-IT" smtClean="0"/>
              <a:t>‹N°›</a:t>
            </a:fld>
            <a:endParaRPr lang="it-IT"/>
          </a:p>
        </p:txBody>
      </p:sp>
    </p:spTree>
    <p:extLst>
      <p:ext uri="{BB962C8B-B14F-4D97-AF65-F5344CB8AC3E}">
        <p14:creationId xmlns:p14="http://schemas.microsoft.com/office/powerpoint/2010/main" val="10143079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it-IT"/>
              <a:t>Fare clic per modificare lo stile del titolo dello schema</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0A517828-EB60-424B-A97D-DC5F39D8A530}" type="datetimeFigureOut">
              <a:rPr lang="it-IT" smtClean="0"/>
              <a:t>08/12/2020</a:t>
            </a:fld>
            <a:endParaRPr lang="it-IT"/>
          </a:p>
        </p:txBody>
      </p:sp>
      <p:sp>
        <p:nvSpPr>
          <p:cNvPr id="6" name="Footer Placeholder 5"/>
          <p:cNvSpPr>
            <a:spLocks noGrp="1"/>
          </p:cNvSpPr>
          <p:nvPr>
            <p:ph type="ftr" sz="quarter" idx="11"/>
          </p:nvPr>
        </p:nvSpPr>
        <p:spPr/>
        <p:txBody>
          <a:bodyPr/>
          <a:lstStyle/>
          <a:p>
            <a:endParaRPr lang="it-IT"/>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7F555006-9036-469C-A978-1EB8AF858B49}" type="slidenum">
              <a:rPr lang="it-IT" smtClean="0"/>
              <a:t>‹N°›</a:t>
            </a:fld>
            <a:endParaRPr lang="it-IT"/>
          </a:p>
        </p:txBody>
      </p:sp>
    </p:spTree>
    <p:extLst>
      <p:ext uri="{BB962C8B-B14F-4D97-AF65-F5344CB8AC3E}">
        <p14:creationId xmlns:p14="http://schemas.microsoft.com/office/powerpoint/2010/main" val="175464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0A517828-EB60-424B-A97D-DC5F39D8A530}" type="datetimeFigureOut">
              <a:rPr lang="it-IT" smtClean="0"/>
              <a:t>08/12/2020</a:t>
            </a:fld>
            <a:endParaRPr lang="it-IT"/>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7F555006-9036-469C-A978-1EB8AF858B49}" type="slidenum">
              <a:rPr lang="it-IT" smtClean="0"/>
              <a:t>‹N°›</a:t>
            </a:fld>
            <a:endParaRPr lang="it-IT"/>
          </a:p>
        </p:txBody>
      </p:sp>
    </p:spTree>
    <p:extLst>
      <p:ext uri="{BB962C8B-B14F-4D97-AF65-F5344CB8AC3E}">
        <p14:creationId xmlns:p14="http://schemas.microsoft.com/office/powerpoint/2010/main" val="13792701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0A517828-EB60-424B-A97D-DC5F39D8A530}" type="datetimeFigureOut">
              <a:rPr lang="it-IT" smtClean="0"/>
              <a:t>08/12/2020</a:t>
            </a:fld>
            <a:endParaRPr lang="it-IT"/>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it-IT"/>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7F555006-9036-469C-A978-1EB8AF858B49}" type="slidenum">
              <a:rPr lang="it-IT" smtClean="0"/>
              <a:t>‹N°›</a:t>
            </a:fld>
            <a:endParaRPr lang="it-IT"/>
          </a:p>
        </p:txBody>
      </p:sp>
    </p:spTree>
    <p:extLst>
      <p:ext uri="{BB962C8B-B14F-4D97-AF65-F5344CB8AC3E}">
        <p14:creationId xmlns:p14="http://schemas.microsoft.com/office/powerpoint/2010/main" val="33525854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jpe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image" Target="../media/image7.jpeg"/></Relationships>
</file>

<file path=ppt/slides/_rels/slide10.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image" Target="../media/image7.jpeg"/><Relationship Id="rId9" Type="http://schemas.openxmlformats.org/officeDocument/2006/relationships/image" Target="../media/image15.jpeg"/></Relationships>
</file>

<file path=ppt/slides/_rels/slide11.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image" Target="../media/image7.jpeg"/></Relationships>
</file>

<file path=ppt/slides/_rels/slide12.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image" Target="../media/image7.jpeg"/><Relationship Id="rId9" Type="http://schemas.openxmlformats.org/officeDocument/2006/relationships/image" Target="../media/image16.jpeg"/></Relationships>
</file>

<file path=ppt/slides/_rels/slide13.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image" Target="../media/image7.jpeg"/></Relationships>
</file>

<file path=ppt/slides/_rels/slide14.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image" Target="../media/image7.jpeg"/><Relationship Id="rId9" Type="http://schemas.openxmlformats.org/officeDocument/2006/relationships/image" Target="../media/image17.jpg"/></Relationships>
</file>

<file path=ppt/slides/_rels/slide15.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image" Target="../media/image7.jpeg"/></Relationships>
</file>

<file path=ppt/slides/_rels/slide16.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image" Target="../media/image7.jpeg"/></Relationships>
</file>

<file path=ppt/slides/_rels/slide17.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image" Target="../media/image7.jpeg"/></Relationships>
</file>

<file path=ppt/slides/_rels/slide18.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image" Target="../media/image7.jpeg"/></Relationships>
</file>

<file path=ppt/slides/_rels/slide19.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image" Target="../media/image7.jpeg"/><Relationship Id="rId9" Type="http://schemas.openxmlformats.org/officeDocument/2006/relationships/image" Target="../media/image12.jpeg"/></Relationships>
</file>

<file path=ppt/slides/_rels/slide20.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image" Target="../media/image7.jpeg"/></Relationships>
</file>

<file path=ppt/slides/_rels/slide21.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image" Target="../media/image7.jpeg"/><Relationship Id="rId9" Type="http://schemas.openxmlformats.org/officeDocument/2006/relationships/image" Target="../media/image18.jpeg"/></Relationships>
</file>

<file path=ppt/slides/_rels/slide22.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image" Target="../media/image7.jpeg"/><Relationship Id="rId9" Type="http://schemas.openxmlformats.org/officeDocument/2006/relationships/image" Target="../media/image19.png"/></Relationships>
</file>

<file path=ppt/slides/_rels/slide23.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image" Target="../media/image7.jpeg"/></Relationships>
</file>

<file path=ppt/slides/_rels/slide24.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image" Target="../media/image7.jpeg"/></Relationships>
</file>

<file path=ppt/slides/_rels/slide25.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jpeg"/><Relationship Id="rId10" Type="http://schemas.openxmlformats.org/officeDocument/2006/relationships/image" Target="../media/image20.png"/><Relationship Id="rId4" Type="http://schemas.openxmlformats.org/officeDocument/2006/relationships/image" Target="../media/image7.jpeg"/><Relationship Id="rId9" Type="http://schemas.openxmlformats.org/officeDocument/2006/relationships/image" Target="../media/image19.png"/></Relationships>
</file>

<file path=ppt/slides/_rels/slide26.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image" Target="../media/image7.jpeg"/></Relationships>
</file>

<file path=ppt/slides/_rels/slide27.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jpe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image" Target="../media/image7.jpeg"/><Relationship Id="rId9" Type="http://schemas.openxmlformats.org/officeDocument/2006/relationships/image" Target="../media/image13.jpeg"/></Relationships>
</file>

<file path=ppt/slides/_rels/slide4.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image" Target="../media/image7.jpeg"/><Relationship Id="rId9" Type="http://schemas.openxmlformats.org/officeDocument/2006/relationships/image" Target="../media/image14.jpeg"/></Relationships>
</file>

<file path=ppt/slides/_rels/slide9.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846776" y="1979879"/>
            <a:ext cx="9144000" cy="2387600"/>
          </a:xfrm>
        </p:spPr>
        <p:txBody>
          <a:bodyPr>
            <a:normAutofit/>
          </a:bodyPr>
          <a:lstStyle/>
          <a:p>
            <a:pPr algn="ctr"/>
            <a:r>
              <a:rPr lang="fr-FR" sz="4400" b="1" dirty="0"/>
              <a:t>SPORTS IDENTITY</a:t>
            </a:r>
            <a:br>
              <a:rPr lang="fr-FR" sz="4400" b="1" dirty="0"/>
            </a:br>
            <a:r>
              <a:rPr lang="fr-FR" sz="4400" b="1" dirty="0"/>
              <a:t>OPEN EDUCATIONAL RESOURCES</a:t>
            </a:r>
            <a:r>
              <a:rPr lang="it-IT" sz="4400" b="1" dirty="0"/>
              <a:t/>
            </a:r>
            <a:br>
              <a:rPr lang="it-IT" sz="4400" b="1" dirty="0"/>
            </a:br>
            <a:r>
              <a:rPr lang="it-IT" sz="4400" b="1" dirty="0"/>
              <a:t>Presentation </a:t>
            </a:r>
            <a:r>
              <a:rPr lang="fr-FR" sz="4400" b="1" dirty="0"/>
              <a:t>MODULE 2</a:t>
            </a:r>
            <a:r>
              <a:rPr lang="it-IT" sz="4400" b="1" dirty="0"/>
              <a:t/>
            </a:r>
            <a:br>
              <a:rPr lang="it-IT" sz="4400" b="1" dirty="0"/>
            </a:br>
            <a:endParaRPr lang="it-IT" sz="4400" b="1" dirty="0"/>
          </a:p>
        </p:txBody>
      </p:sp>
      <p:pic>
        <p:nvPicPr>
          <p:cNvPr id="7" name="Image 3"/>
          <p:cNvPicPr/>
          <p:nvPr/>
        </p:nvPicPr>
        <p:blipFill>
          <a:blip r:embed="rId2" cstate="print">
            <a:extLst>
              <a:ext uri="{28A0092B-C50C-407E-A947-70E740481C1C}">
                <a14:useLocalDpi xmlns:a14="http://schemas.microsoft.com/office/drawing/2010/main" val="0"/>
              </a:ext>
            </a:extLst>
          </a:blip>
          <a:stretch>
            <a:fillRect/>
          </a:stretch>
        </p:blipFill>
        <p:spPr>
          <a:xfrm>
            <a:off x="236054" y="86677"/>
            <a:ext cx="1957705" cy="731520"/>
          </a:xfrm>
          <a:prstGeom prst="rect">
            <a:avLst/>
          </a:prstGeom>
        </p:spPr>
      </p:pic>
      <p:pic>
        <p:nvPicPr>
          <p:cNvPr id="8" name="Image 7"/>
          <p:cNvPicPr/>
          <p:nvPr/>
        </p:nvPicPr>
        <p:blipFill>
          <a:blip r:embed="rId3" cstate="print">
            <a:extLst>
              <a:ext uri="{28A0092B-C50C-407E-A947-70E740481C1C}">
                <a14:useLocalDpi xmlns:a14="http://schemas.microsoft.com/office/drawing/2010/main" val="0"/>
              </a:ext>
            </a:extLst>
          </a:blip>
          <a:stretch>
            <a:fillRect/>
          </a:stretch>
        </p:blipFill>
        <p:spPr>
          <a:xfrm>
            <a:off x="10990776" y="207222"/>
            <a:ext cx="1028700" cy="902970"/>
          </a:xfrm>
          <a:prstGeom prst="rect">
            <a:avLst/>
          </a:prstGeom>
        </p:spPr>
      </p:pic>
      <p:pic>
        <p:nvPicPr>
          <p:cNvPr id="9" name="Image 38" descr="https://www.creps-idf.fr/assets/images/partenaires-pages/radicalisation/asvo.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2110" y="5951381"/>
            <a:ext cx="1151890" cy="647700"/>
          </a:xfrm>
          <a:prstGeom prst="rect">
            <a:avLst/>
          </a:prstGeom>
          <a:noFill/>
          <a:ln>
            <a:noFill/>
          </a:ln>
        </p:spPr>
      </p:pic>
      <p:pic>
        <p:nvPicPr>
          <p:cNvPr id="10" name="Image 39" descr="https://www.creps-idf.fr/assets/images/partenaires-pages/radicalisation/csi.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99495" y="5951381"/>
            <a:ext cx="1295400" cy="662940"/>
          </a:xfrm>
          <a:prstGeom prst="rect">
            <a:avLst/>
          </a:prstGeom>
          <a:noFill/>
          <a:ln>
            <a:noFill/>
          </a:ln>
        </p:spPr>
      </p:pic>
      <p:pic>
        <p:nvPicPr>
          <p:cNvPr id="12" name="Image 47" descr="http://yarimproject.eu/wp-content/uploads/2018/09/CAI_logo-2.pn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164348" y="5805281"/>
            <a:ext cx="731520" cy="734695"/>
          </a:xfrm>
          <a:prstGeom prst="rect">
            <a:avLst/>
          </a:prstGeom>
          <a:noFill/>
          <a:ln>
            <a:noFill/>
          </a:ln>
        </p:spPr>
      </p:pic>
      <p:pic>
        <p:nvPicPr>
          <p:cNvPr id="13" name="Image 7">
            <a:extLst>
              <a:ext uri="{FF2B5EF4-FFF2-40B4-BE49-F238E27FC236}">
                <a16:creationId xmlns:a16="http://schemas.microsoft.com/office/drawing/2014/main" id="{285FAE34-29E0-084A-ACFE-F4EF6B274357}"/>
              </a:ext>
            </a:extLst>
          </p:cNvPr>
          <p:cNvPicPr/>
          <p:nvPr/>
        </p:nvPicPr>
        <p:blipFill>
          <a:blip r:embed="rId7">
            <a:extLst>
              <a:ext uri="{28A0092B-C50C-407E-A947-70E740481C1C}">
                <a14:useLocalDpi xmlns:a14="http://schemas.microsoft.com/office/drawing/2010/main" val="0"/>
              </a:ext>
            </a:extLst>
          </a:blip>
          <a:stretch>
            <a:fillRect/>
          </a:stretch>
        </p:blipFill>
        <p:spPr>
          <a:xfrm>
            <a:off x="10781226" y="5821157"/>
            <a:ext cx="723900" cy="702945"/>
          </a:xfrm>
          <a:prstGeom prst="rect">
            <a:avLst/>
          </a:prstGeom>
        </p:spPr>
      </p:pic>
      <p:pic>
        <p:nvPicPr>
          <p:cNvPr id="4" name="Immagine 3">
            <a:extLst>
              <a:ext uri="{FF2B5EF4-FFF2-40B4-BE49-F238E27FC236}">
                <a16:creationId xmlns:a16="http://schemas.microsoft.com/office/drawing/2014/main" id="{B2EBECEE-7980-45B9-BED5-D55E620AB8AD}"/>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220198" y="5785234"/>
            <a:ext cx="1618846" cy="774788"/>
          </a:xfrm>
          <a:prstGeom prst="rect">
            <a:avLst/>
          </a:prstGeom>
        </p:spPr>
      </p:pic>
      <p:sp>
        <p:nvSpPr>
          <p:cNvPr id="3" name="Rettangolo 2">
            <a:extLst>
              <a:ext uri="{FF2B5EF4-FFF2-40B4-BE49-F238E27FC236}">
                <a16:creationId xmlns:a16="http://schemas.microsoft.com/office/drawing/2014/main" id="{B1838804-5F2E-47EC-97B9-7E3AA8AFABC1}"/>
              </a:ext>
            </a:extLst>
          </p:cNvPr>
          <p:cNvSpPr/>
          <p:nvPr/>
        </p:nvSpPr>
        <p:spPr>
          <a:xfrm>
            <a:off x="914401" y="4439477"/>
            <a:ext cx="8873302" cy="1477328"/>
          </a:xfrm>
          <a:prstGeom prst="rect">
            <a:avLst/>
          </a:prstGeom>
        </p:spPr>
        <p:txBody>
          <a:bodyPr wrap="square">
            <a:spAutoFit/>
          </a:bodyPr>
          <a:lstStyle/>
          <a:p>
            <a:r>
              <a:rPr lang="it-IT" sz="1000" b="1" dirty="0">
                <a:latin typeface="Courier New" panose="02070309020205020404" pitchFamily="49" charset="0"/>
              </a:rPr>
              <a:t>Erasmus project “Sport </a:t>
            </a:r>
            <a:r>
              <a:rPr lang="it-IT" sz="1000" b="1" dirty="0" err="1">
                <a:latin typeface="Courier New" panose="02070309020205020404" pitchFamily="49" charset="0"/>
              </a:rPr>
              <a:t>identity</a:t>
            </a:r>
            <a:r>
              <a:rPr lang="it-IT" sz="1000" b="1" dirty="0">
                <a:latin typeface="Courier New" panose="02070309020205020404" pitchFamily="49" charset="0"/>
              </a:rPr>
              <a:t>” Coordinator:</a:t>
            </a:r>
            <a:endParaRPr lang="it-IT" sz="1000" b="1" dirty="0">
              <a:latin typeface="Arial" panose="020B0604020202020204" pitchFamily="34" charset="0"/>
            </a:endParaRPr>
          </a:p>
          <a:p>
            <a:r>
              <a:rPr lang="it-IT" sz="1000" i="1" dirty="0">
                <a:latin typeface="Courier New" panose="02070309020205020404" pitchFamily="49" charset="0"/>
              </a:rPr>
              <a:t>-Jean Raymond Marquez, CREPS IDF Vice Director</a:t>
            </a:r>
            <a:endParaRPr lang="it-IT" sz="1000" i="1" dirty="0">
              <a:latin typeface="Arial" panose="020B0604020202020204" pitchFamily="34" charset="0"/>
            </a:endParaRPr>
          </a:p>
          <a:p>
            <a:r>
              <a:rPr lang="it-IT" sz="1000" i="1" dirty="0">
                <a:latin typeface="Courier New" panose="02070309020205020404" pitchFamily="49" charset="0"/>
              </a:rPr>
              <a:t>-Bernard </a:t>
            </a:r>
            <a:r>
              <a:rPr lang="it-IT" sz="1000" i="1" dirty="0" err="1">
                <a:latin typeface="Courier New" panose="02070309020205020404" pitchFamily="49" charset="0"/>
              </a:rPr>
              <a:t>Bronchart</a:t>
            </a:r>
            <a:r>
              <a:rPr lang="it-IT" sz="1000" i="1" dirty="0">
                <a:latin typeface="Courier New" panose="02070309020205020404" pitchFamily="49" charset="0"/>
              </a:rPr>
              <a:t>, </a:t>
            </a:r>
            <a:r>
              <a:rPr lang="en-US" sz="1000" i="1" dirty="0">
                <a:latin typeface="Courier New" panose="02070309020205020404" pitchFamily="49" charset="0"/>
              </a:rPr>
              <a:t>Doc of education sciences, youth and sports inspector, manager of the training project, consultant for citizenship </a:t>
            </a:r>
            <a:r>
              <a:rPr lang="it-IT" sz="1000" i="1" dirty="0">
                <a:latin typeface="Courier New" panose="02070309020205020404" pitchFamily="49" charset="0"/>
              </a:rPr>
              <a:t>CREPS IDF </a:t>
            </a:r>
            <a:endParaRPr lang="it-IT" sz="1000" i="1" dirty="0">
              <a:latin typeface="Arial" panose="020B0604020202020204" pitchFamily="34" charset="0"/>
            </a:endParaRPr>
          </a:p>
          <a:p>
            <a:r>
              <a:rPr lang="it-IT" sz="1000" i="1" dirty="0">
                <a:latin typeface="Courier New" panose="02070309020205020404" pitchFamily="49" charset="0"/>
              </a:rPr>
              <a:t>-Jean-Pierre HALTER, Doc in </a:t>
            </a:r>
            <a:r>
              <a:rPr lang="it-IT" sz="1000" i="1" dirty="0" err="1">
                <a:latin typeface="Courier New" panose="02070309020205020404" pitchFamily="49" charset="0"/>
              </a:rPr>
              <a:t>Sociology</a:t>
            </a:r>
            <a:endParaRPr lang="it-IT" sz="1000" i="1" dirty="0">
              <a:latin typeface="Courier New" panose="02070309020205020404" pitchFamily="49" charset="0"/>
            </a:endParaRPr>
          </a:p>
          <a:p>
            <a:endParaRPr lang="it-IT" sz="1000" i="1" dirty="0">
              <a:latin typeface="Arial" panose="020B0604020202020204" pitchFamily="34" charset="0"/>
            </a:endParaRPr>
          </a:p>
          <a:p>
            <a:r>
              <a:rPr lang="it-IT" sz="1000" b="1" dirty="0">
                <a:latin typeface="Courier New" panose="02070309020205020404" pitchFamily="49" charset="0"/>
              </a:rPr>
              <a:t>Director:</a:t>
            </a:r>
            <a:endParaRPr lang="it-IT" sz="1000" b="1" dirty="0">
              <a:latin typeface="Arial" panose="020B0604020202020204" pitchFamily="34" charset="0"/>
            </a:endParaRPr>
          </a:p>
          <a:p>
            <a:r>
              <a:rPr lang="it-IT" sz="1000" i="1" dirty="0">
                <a:latin typeface="Courier New" panose="02070309020205020404" pitchFamily="49" charset="0"/>
              </a:rPr>
              <a:t>-Renato MARINO  Motor Science </a:t>
            </a:r>
            <a:r>
              <a:rPr lang="it-IT" sz="1000" i="1" dirty="0" err="1">
                <a:latin typeface="Courier New" panose="02070309020205020404" pitchFamily="49" charset="0"/>
              </a:rPr>
              <a:t>Teacher</a:t>
            </a:r>
            <a:r>
              <a:rPr lang="it-IT" sz="1000" i="1" dirty="0">
                <a:latin typeface="Courier New" panose="02070309020205020404" pitchFamily="49" charset="0"/>
              </a:rPr>
              <a:t> – CSI School for coaches Trainer</a:t>
            </a:r>
          </a:p>
          <a:p>
            <a:r>
              <a:rPr lang="it-IT" sz="1000" i="1" dirty="0">
                <a:latin typeface="Courier New" panose="02070309020205020404" pitchFamily="49" charset="0"/>
              </a:rPr>
              <a:t>-Giuseppe BASSO SUISM Università di Torino Professor – CSI School of coaches Manager</a:t>
            </a:r>
            <a:endParaRPr lang="it-IT" sz="1000" b="0" i="1" dirty="0">
              <a:effectLst/>
              <a:latin typeface="Arial" panose="020B0604020202020204" pitchFamily="34" charset="0"/>
            </a:endParaRPr>
          </a:p>
        </p:txBody>
      </p:sp>
    </p:spTree>
    <p:extLst>
      <p:ext uri="{BB962C8B-B14F-4D97-AF65-F5344CB8AC3E}">
        <p14:creationId xmlns:p14="http://schemas.microsoft.com/office/powerpoint/2010/main" val="13679983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ttotitolo 3"/>
          <p:cNvSpPr>
            <a:spLocks noGrp="1"/>
          </p:cNvSpPr>
          <p:nvPr>
            <p:ph idx="1"/>
          </p:nvPr>
        </p:nvSpPr>
        <p:spPr>
          <a:xfrm>
            <a:off x="2951356" y="333577"/>
            <a:ext cx="8469434" cy="902970"/>
          </a:xfrm>
        </p:spPr>
        <p:txBody>
          <a:bodyPr/>
          <a:lstStyle/>
          <a:p>
            <a:pPr marL="0" indent="0">
              <a:buNone/>
            </a:pPr>
            <a:r>
              <a:rPr lang="en-US" dirty="0"/>
              <a:t>QUEST FOR IDENTITY AND SOCIALIZATION</a:t>
            </a:r>
            <a:endParaRPr lang="it-IT" dirty="0"/>
          </a:p>
        </p:txBody>
      </p:sp>
      <p:pic>
        <p:nvPicPr>
          <p:cNvPr id="7" name="Image 3"/>
          <p:cNvPicPr/>
          <p:nvPr/>
        </p:nvPicPr>
        <p:blipFill>
          <a:blip r:embed="rId2" cstate="print">
            <a:extLst>
              <a:ext uri="{28A0092B-C50C-407E-A947-70E740481C1C}">
                <a14:useLocalDpi xmlns:a14="http://schemas.microsoft.com/office/drawing/2010/main" val="0"/>
              </a:ext>
            </a:extLst>
          </a:blip>
          <a:stretch>
            <a:fillRect/>
          </a:stretch>
        </p:blipFill>
        <p:spPr>
          <a:xfrm>
            <a:off x="372111" y="292947"/>
            <a:ext cx="1615716" cy="621453"/>
          </a:xfrm>
          <a:prstGeom prst="rect">
            <a:avLst/>
          </a:prstGeom>
        </p:spPr>
      </p:pic>
      <p:pic>
        <p:nvPicPr>
          <p:cNvPr id="8" name="Image 7"/>
          <p:cNvPicPr/>
          <p:nvPr/>
        </p:nvPicPr>
        <p:blipFill>
          <a:blip r:embed="rId3" cstate="print">
            <a:extLst>
              <a:ext uri="{28A0092B-C50C-407E-A947-70E740481C1C}">
                <a14:useLocalDpi xmlns:a14="http://schemas.microsoft.com/office/drawing/2010/main" val="0"/>
              </a:ext>
            </a:extLst>
          </a:blip>
          <a:stretch>
            <a:fillRect/>
          </a:stretch>
        </p:blipFill>
        <p:spPr>
          <a:xfrm>
            <a:off x="10990776" y="207222"/>
            <a:ext cx="1028700" cy="902970"/>
          </a:xfrm>
          <a:prstGeom prst="rect">
            <a:avLst/>
          </a:prstGeom>
        </p:spPr>
      </p:pic>
      <p:pic>
        <p:nvPicPr>
          <p:cNvPr id="9" name="Image 38" descr="https://www.creps-idf.fr/assets/images/partenaires-pages/radicalisation/asvo.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2110" y="5951381"/>
            <a:ext cx="1151890" cy="647700"/>
          </a:xfrm>
          <a:prstGeom prst="rect">
            <a:avLst/>
          </a:prstGeom>
          <a:noFill/>
          <a:ln>
            <a:noFill/>
          </a:ln>
        </p:spPr>
      </p:pic>
      <p:pic>
        <p:nvPicPr>
          <p:cNvPr id="10" name="Image 39" descr="https://www.creps-idf.fr/assets/images/partenaires-pages/radicalisation/csi.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99495" y="5951381"/>
            <a:ext cx="1295400" cy="662940"/>
          </a:xfrm>
          <a:prstGeom prst="rect">
            <a:avLst/>
          </a:prstGeom>
          <a:noFill/>
          <a:ln>
            <a:noFill/>
          </a:ln>
        </p:spPr>
      </p:pic>
      <p:pic>
        <p:nvPicPr>
          <p:cNvPr id="12" name="Image 47" descr="http://yarimproject.eu/wp-content/uploads/2018/09/CAI_logo-2.pn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164348" y="5805281"/>
            <a:ext cx="731520" cy="734695"/>
          </a:xfrm>
          <a:prstGeom prst="rect">
            <a:avLst/>
          </a:prstGeom>
          <a:noFill/>
          <a:ln>
            <a:noFill/>
          </a:ln>
        </p:spPr>
      </p:pic>
      <p:pic>
        <p:nvPicPr>
          <p:cNvPr id="13" name="Image 7">
            <a:extLst>
              <a:ext uri="{FF2B5EF4-FFF2-40B4-BE49-F238E27FC236}">
                <a16:creationId xmlns:a16="http://schemas.microsoft.com/office/drawing/2014/main" id="{285FAE34-29E0-084A-ACFE-F4EF6B274357}"/>
              </a:ext>
            </a:extLst>
          </p:cNvPr>
          <p:cNvPicPr/>
          <p:nvPr/>
        </p:nvPicPr>
        <p:blipFill>
          <a:blip r:embed="rId7">
            <a:extLst>
              <a:ext uri="{28A0092B-C50C-407E-A947-70E740481C1C}">
                <a14:useLocalDpi xmlns:a14="http://schemas.microsoft.com/office/drawing/2010/main" val="0"/>
              </a:ext>
            </a:extLst>
          </a:blip>
          <a:stretch>
            <a:fillRect/>
          </a:stretch>
        </p:blipFill>
        <p:spPr>
          <a:xfrm>
            <a:off x="10781226" y="5821157"/>
            <a:ext cx="723900" cy="702945"/>
          </a:xfrm>
          <a:prstGeom prst="rect">
            <a:avLst/>
          </a:prstGeom>
        </p:spPr>
      </p:pic>
      <p:sp>
        <p:nvSpPr>
          <p:cNvPr id="15" name="Titolo 1"/>
          <p:cNvSpPr txBox="1">
            <a:spLocks/>
          </p:cNvSpPr>
          <p:nvPr/>
        </p:nvSpPr>
        <p:spPr>
          <a:xfrm>
            <a:off x="4908211" y="1460484"/>
            <a:ext cx="5815263" cy="4120860"/>
          </a:xfrm>
          <a:prstGeom prst="rect">
            <a:avLst/>
          </a:prstGeom>
          <a:solidFill>
            <a:schemeClr val="accent5">
              <a:lumMod val="40000"/>
              <a:lumOff val="60000"/>
            </a:schemeClr>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1800"/>
              <a:t>Integration into groups and categorical membership participate in the definition of self that the individual develops. From this perspective, depersonalization, which is certainly one of the processes underlying group phenomena, does not imply anything negative.</a:t>
            </a:r>
          </a:p>
          <a:p>
            <a:pPr algn="l"/>
            <a:r>
              <a:rPr lang="en-US" sz="1800"/>
              <a:t>It does not indeed correspond to a loss of identity but to a change of perspective.</a:t>
            </a:r>
          </a:p>
          <a:p>
            <a:pPr algn="l"/>
            <a:r>
              <a:rPr lang="en-US" sz="1800"/>
              <a:t>In fact, as a group, our belonging becomes a lever for our thoughts and actions.</a:t>
            </a:r>
          </a:p>
          <a:p>
            <a:pPr algn="l"/>
            <a:r>
              <a:rPr lang="en-US" sz="1800"/>
              <a:t>And for each of us, being a member of a group is not secondary, but constitutive of our identity.</a:t>
            </a:r>
          </a:p>
          <a:p>
            <a:pPr algn="l"/>
            <a:r>
              <a:rPr lang="en-US" sz="1800"/>
              <a:t>Individuals in groups experience a shift from their personal identity to social identity, made possible through the process of depersonalization of the self and individual behaviors (influence).</a:t>
            </a:r>
          </a:p>
          <a:p>
            <a:pPr algn="l"/>
            <a:r>
              <a:rPr lang="en-US" sz="1800"/>
              <a:t>According to the process of depersonalization, the characteristics of the individual fade or disappear from consciousness and are replaced by the stereotypical characteristics of the group.</a:t>
            </a:r>
            <a:endParaRPr lang="it-IT" sz="1800" dirty="0"/>
          </a:p>
        </p:txBody>
      </p:sp>
      <p:pic>
        <p:nvPicPr>
          <p:cNvPr id="5" name="Immagine 4">
            <a:extLst>
              <a:ext uri="{FF2B5EF4-FFF2-40B4-BE49-F238E27FC236}">
                <a16:creationId xmlns:a16="http://schemas.microsoft.com/office/drawing/2014/main" id="{FF66EE0D-0E1F-46B9-937E-74EB9E3489BF}"/>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220198" y="5785234"/>
            <a:ext cx="1618846" cy="774788"/>
          </a:xfrm>
          <a:prstGeom prst="rect">
            <a:avLst/>
          </a:prstGeom>
        </p:spPr>
      </p:pic>
      <p:pic>
        <p:nvPicPr>
          <p:cNvPr id="2050" name="Picture 2" descr="ADOLESCENZA: IDENTITÀ, GRUPPO ED EMERGENZA EDUCATIVA - Venerdì 12 Ottobre  2018 20:30 - Cividate al Piano L'Eco di Bergamo - Notizie di Bergamo e  provincia">
            <a:extLst>
              <a:ext uri="{FF2B5EF4-FFF2-40B4-BE49-F238E27FC236}">
                <a16:creationId xmlns:a16="http://schemas.microsoft.com/office/drawing/2014/main" id="{5F85DAC6-8087-463C-BF25-8EF3576A4A57}"/>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82925" y="2242887"/>
            <a:ext cx="4313138" cy="23722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9056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ttotitolo 3"/>
          <p:cNvSpPr>
            <a:spLocks noGrp="1"/>
          </p:cNvSpPr>
          <p:nvPr>
            <p:ph idx="1"/>
          </p:nvPr>
        </p:nvSpPr>
        <p:spPr>
          <a:xfrm>
            <a:off x="3550042" y="226040"/>
            <a:ext cx="5225968" cy="902970"/>
          </a:xfrm>
        </p:spPr>
        <p:txBody>
          <a:bodyPr/>
          <a:lstStyle/>
          <a:p>
            <a:pPr marL="0" indent="0">
              <a:buNone/>
            </a:pPr>
            <a:r>
              <a:rPr lang="fr-FR" i="1" dirty="0"/>
              <a:t>CONSÉQUENCES PÉDAGOGIQUES</a:t>
            </a:r>
            <a:r>
              <a:rPr lang="fr-FR" dirty="0"/>
              <a:t> :</a:t>
            </a:r>
            <a:endParaRPr lang="it-IT" dirty="0"/>
          </a:p>
          <a:p>
            <a:endParaRPr lang="it-IT" dirty="0"/>
          </a:p>
        </p:txBody>
      </p:sp>
      <p:pic>
        <p:nvPicPr>
          <p:cNvPr id="7" name="Image 3"/>
          <p:cNvPicPr/>
          <p:nvPr/>
        </p:nvPicPr>
        <p:blipFill>
          <a:blip r:embed="rId2" cstate="print">
            <a:extLst>
              <a:ext uri="{28A0092B-C50C-407E-A947-70E740481C1C}">
                <a14:useLocalDpi xmlns:a14="http://schemas.microsoft.com/office/drawing/2010/main" val="0"/>
              </a:ext>
            </a:extLst>
          </a:blip>
          <a:stretch>
            <a:fillRect/>
          </a:stretch>
        </p:blipFill>
        <p:spPr>
          <a:xfrm>
            <a:off x="372111" y="292947"/>
            <a:ext cx="1615716" cy="621453"/>
          </a:xfrm>
          <a:prstGeom prst="rect">
            <a:avLst/>
          </a:prstGeom>
        </p:spPr>
      </p:pic>
      <p:pic>
        <p:nvPicPr>
          <p:cNvPr id="8" name="Image 7"/>
          <p:cNvPicPr/>
          <p:nvPr/>
        </p:nvPicPr>
        <p:blipFill>
          <a:blip r:embed="rId3" cstate="print">
            <a:extLst>
              <a:ext uri="{28A0092B-C50C-407E-A947-70E740481C1C}">
                <a14:useLocalDpi xmlns:a14="http://schemas.microsoft.com/office/drawing/2010/main" val="0"/>
              </a:ext>
            </a:extLst>
          </a:blip>
          <a:stretch>
            <a:fillRect/>
          </a:stretch>
        </p:blipFill>
        <p:spPr>
          <a:xfrm>
            <a:off x="10990776" y="207222"/>
            <a:ext cx="1028700" cy="902970"/>
          </a:xfrm>
          <a:prstGeom prst="rect">
            <a:avLst/>
          </a:prstGeom>
        </p:spPr>
      </p:pic>
      <p:pic>
        <p:nvPicPr>
          <p:cNvPr id="9" name="Image 38" descr="https://www.creps-idf.fr/assets/images/partenaires-pages/radicalisation/asvo.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2110" y="5951381"/>
            <a:ext cx="1151890" cy="647700"/>
          </a:xfrm>
          <a:prstGeom prst="rect">
            <a:avLst/>
          </a:prstGeom>
          <a:noFill/>
          <a:ln>
            <a:noFill/>
          </a:ln>
        </p:spPr>
      </p:pic>
      <p:pic>
        <p:nvPicPr>
          <p:cNvPr id="10" name="Image 39" descr="https://www.creps-idf.fr/assets/images/partenaires-pages/radicalisation/csi.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99495" y="5951381"/>
            <a:ext cx="1295400" cy="662940"/>
          </a:xfrm>
          <a:prstGeom prst="rect">
            <a:avLst/>
          </a:prstGeom>
          <a:noFill/>
          <a:ln>
            <a:noFill/>
          </a:ln>
        </p:spPr>
      </p:pic>
      <p:pic>
        <p:nvPicPr>
          <p:cNvPr id="12" name="Image 47" descr="http://yarimproject.eu/wp-content/uploads/2018/09/CAI_logo-2.pn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164348" y="5805281"/>
            <a:ext cx="731520" cy="734695"/>
          </a:xfrm>
          <a:prstGeom prst="rect">
            <a:avLst/>
          </a:prstGeom>
          <a:noFill/>
          <a:ln>
            <a:noFill/>
          </a:ln>
        </p:spPr>
      </p:pic>
      <p:pic>
        <p:nvPicPr>
          <p:cNvPr id="13" name="Image 7">
            <a:extLst>
              <a:ext uri="{FF2B5EF4-FFF2-40B4-BE49-F238E27FC236}">
                <a16:creationId xmlns:a16="http://schemas.microsoft.com/office/drawing/2014/main" id="{285FAE34-29E0-084A-ACFE-F4EF6B274357}"/>
              </a:ext>
            </a:extLst>
          </p:cNvPr>
          <p:cNvPicPr/>
          <p:nvPr/>
        </p:nvPicPr>
        <p:blipFill>
          <a:blip r:embed="rId7">
            <a:extLst>
              <a:ext uri="{28A0092B-C50C-407E-A947-70E740481C1C}">
                <a14:useLocalDpi xmlns:a14="http://schemas.microsoft.com/office/drawing/2010/main" val="0"/>
              </a:ext>
            </a:extLst>
          </a:blip>
          <a:stretch>
            <a:fillRect/>
          </a:stretch>
        </p:blipFill>
        <p:spPr>
          <a:xfrm>
            <a:off x="10781226" y="5821157"/>
            <a:ext cx="723900" cy="702945"/>
          </a:xfrm>
          <a:prstGeom prst="rect">
            <a:avLst/>
          </a:prstGeom>
        </p:spPr>
      </p:pic>
      <p:sp>
        <p:nvSpPr>
          <p:cNvPr id="15" name="Titolo 1"/>
          <p:cNvSpPr txBox="1">
            <a:spLocks/>
          </p:cNvSpPr>
          <p:nvPr/>
        </p:nvSpPr>
        <p:spPr>
          <a:xfrm>
            <a:off x="1704892" y="1110192"/>
            <a:ext cx="8916268" cy="4441614"/>
          </a:xfrm>
          <a:prstGeom prst="rect">
            <a:avLst/>
          </a:prstGeom>
          <a:solidFill>
            <a:schemeClr val="accent5">
              <a:lumMod val="40000"/>
              <a:lumOff val="60000"/>
            </a:schemeClr>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en-US" sz="2400"/>
          </a:p>
          <a:p>
            <a:pPr algn="l"/>
            <a:r>
              <a:rPr lang="en-US" sz="2400"/>
              <a:t>Adults have an essential role in regulating group behavior.</a:t>
            </a:r>
          </a:p>
          <a:p>
            <a:pPr algn="l"/>
            <a:r>
              <a:rPr lang="en-US" sz="2400"/>
              <a:t>To educate is also to affirm attachment to the values of our democratic societies. Sports practice is an education of the body with a formulation of explicit expectations allowing the young person to:</a:t>
            </a:r>
          </a:p>
          <a:p>
            <a:pPr algn="l"/>
            <a:endParaRPr lang="en-US" sz="2400"/>
          </a:p>
          <a:p>
            <a:pPr algn="l"/>
            <a:r>
              <a:rPr lang="en-US" sz="2400"/>
              <a:t>  - find a principle of consistency in the different circles of belonging and self-definition by identifying the engine of identity construction</a:t>
            </a:r>
          </a:p>
          <a:p>
            <a:pPr algn="l"/>
            <a:r>
              <a:rPr lang="en-US" sz="2400"/>
              <a:t>  - allow him to assert himself and make his claim within the group</a:t>
            </a:r>
          </a:p>
          <a:p>
            <a:pPr algn="l"/>
            <a:r>
              <a:rPr lang="en-US" sz="2400"/>
              <a:t>  - do not prioritize the different circles of belonging and self-definition on which the engine of identity construction is based (dual belonging, gender, etc.)</a:t>
            </a:r>
          </a:p>
          <a:p>
            <a:pPr algn="l"/>
            <a:r>
              <a:rPr lang="en-US" sz="2400"/>
              <a:t>  - build the social bond and cohesion and make it possible to produce a distinction on a background of community</a:t>
            </a:r>
            <a:endParaRPr lang="it-IT" sz="2400" dirty="0"/>
          </a:p>
        </p:txBody>
      </p:sp>
      <p:pic>
        <p:nvPicPr>
          <p:cNvPr id="5" name="Immagine 4">
            <a:extLst>
              <a:ext uri="{FF2B5EF4-FFF2-40B4-BE49-F238E27FC236}">
                <a16:creationId xmlns:a16="http://schemas.microsoft.com/office/drawing/2014/main" id="{FF66EE0D-0E1F-46B9-937E-74EB9E3489BF}"/>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220198" y="5785234"/>
            <a:ext cx="1618846" cy="774788"/>
          </a:xfrm>
          <a:prstGeom prst="rect">
            <a:avLst/>
          </a:prstGeom>
        </p:spPr>
      </p:pic>
    </p:spTree>
    <p:extLst>
      <p:ext uri="{BB962C8B-B14F-4D97-AF65-F5344CB8AC3E}">
        <p14:creationId xmlns:p14="http://schemas.microsoft.com/office/powerpoint/2010/main" val="121013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ttotitolo 3"/>
          <p:cNvSpPr>
            <a:spLocks noGrp="1"/>
          </p:cNvSpPr>
          <p:nvPr>
            <p:ph idx="1"/>
          </p:nvPr>
        </p:nvSpPr>
        <p:spPr>
          <a:xfrm>
            <a:off x="2750634" y="536681"/>
            <a:ext cx="6895171" cy="902970"/>
          </a:xfrm>
        </p:spPr>
        <p:txBody>
          <a:bodyPr/>
          <a:lstStyle/>
          <a:p>
            <a:pPr marL="0" indent="0">
              <a:buNone/>
            </a:pPr>
            <a:r>
              <a:rPr lang="fr-FR" dirty="0"/>
              <a:t>LE SPORT PERMET DE DONNER DES REPÈRES STABLES</a:t>
            </a:r>
            <a:endParaRPr lang="it-IT" dirty="0"/>
          </a:p>
        </p:txBody>
      </p:sp>
      <p:pic>
        <p:nvPicPr>
          <p:cNvPr id="7" name="Image 3"/>
          <p:cNvPicPr/>
          <p:nvPr/>
        </p:nvPicPr>
        <p:blipFill>
          <a:blip r:embed="rId2" cstate="print">
            <a:extLst>
              <a:ext uri="{28A0092B-C50C-407E-A947-70E740481C1C}">
                <a14:useLocalDpi xmlns:a14="http://schemas.microsoft.com/office/drawing/2010/main" val="0"/>
              </a:ext>
            </a:extLst>
          </a:blip>
          <a:stretch>
            <a:fillRect/>
          </a:stretch>
        </p:blipFill>
        <p:spPr>
          <a:xfrm>
            <a:off x="372111" y="292947"/>
            <a:ext cx="1615716" cy="621453"/>
          </a:xfrm>
          <a:prstGeom prst="rect">
            <a:avLst/>
          </a:prstGeom>
        </p:spPr>
      </p:pic>
      <p:pic>
        <p:nvPicPr>
          <p:cNvPr id="8" name="Image 7"/>
          <p:cNvPicPr/>
          <p:nvPr/>
        </p:nvPicPr>
        <p:blipFill>
          <a:blip r:embed="rId3" cstate="print">
            <a:extLst>
              <a:ext uri="{28A0092B-C50C-407E-A947-70E740481C1C}">
                <a14:useLocalDpi xmlns:a14="http://schemas.microsoft.com/office/drawing/2010/main" val="0"/>
              </a:ext>
            </a:extLst>
          </a:blip>
          <a:stretch>
            <a:fillRect/>
          </a:stretch>
        </p:blipFill>
        <p:spPr>
          <a:xfrm>
            <a:off x="10990776" y="207222"/>
            <a:ext cx="1028700" cy="902970"/>
          </a:xfrm>
          <a:prstGeom prst="rect">
            <a:avLst/>
          </a:prstGeom>
        </p:spPr>
      </p:pic>
      <p:pic>
        <p:nvPicPr>
          <p:cNvPr id="9" name="Image 38" descr="https://www.creps-idf.fr/assets/images/partenaires-pages/radicalisation/asvo.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2110" y="5951381"/>
            <a:ext cx="1151890" cy="647700"/>
          </a:xfrm>
          <a:prstGeom prst="rect">
            <a:avLst/>
          </a:prstGeom>
          <a:noFill/>
          <a:ln>
            <a:noFill/>
          </a:ln>
        </p:spPr>
      </p:pic>
      <p:pic>
        <p:nvPicPr>
          <p:cNvPr id="10" name="Image 39" descr="https://www.creps-idf.fr/assets/images/partenaires-pages/radicalisation/csi.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99495" y="5951381"/>
            <a:ext cx="1295400" cy="662940"/>
          </a:xfrm>
          <a:prstGeom prst="rect">
            <a:avLst/>
          </a:prstGeom>
          <a:noFill/>
          <a:ln>
            <a:noFill/>
          </a:ln>
        </p:spPr>
      </p:pic>
      <p:pic>
        <p:nvPicPr>
          <p:cNvPr id="12" name="Image 47" descr="http://yarimproject.eu/wp-content/uploads/2018/09/CAI_logo-2.pn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164348" y="5805281"/>
            <a:ext cx="731520" cy="734695"/>
          </a:xfrm>
          <a:prstGeom prst="rect">
            <a:avLst/>
          </a:prstGeom>
          <a:noFill/>
          <a:ln>
            <a:noFill/>
          </a:ln>
        </p:spPr>
      </p:pic>
      <p:pic>
        <p:nvPicPr>
          <p:cNvPr id="13" name="Image 7">
            <a:extLst>
              <a:ext uri="{FF2B5EF4-FFF2-40B4-BE49-F238E27FC236}">
                <a16:creationId xmlns:a16="http://schemas.microsoft.com/office/drawing/2014/main" id="{285FAE34-29E0-084A-ACFE-F4EF6B274357}"/>
              </a:ext>
            </a:extLst>
          </p:cNvPr>
          <p:cNvPicPr/>
          <p:nvPr/>
        </p:nvPicPr>
        <p:blipFill>
          <a:blip r:embed="rId7">
            <a:extLst>
              <a:ext uri="{28A0092B-C50C-407E-A947-70E740481C1C}">
                <a14:useLocalDpi xmlns:a14="http://schemas.microsoft.com/office/drawing/2010/main" val="0"/>
              </a:ext>
            </a:extLst>
          </a:blip>
          <a:stretch>
            <a:fillRect/>
          </a:stretch>
        </p:blipFill>
        <p:spPr>
          <a:xfrm>
            <a:off x="10781226" y="5821157"/>
            <a:ext cx="723900" cy="702945"/>
          </a:xfrm>
          <a:prstGeom prst="rect">
            <a:avLst/>
          </a:prstGeom>
        </p:spPr>
      </p:pic>
      <p:sp>
        <p:nvSpPr>
          <p:cNvPr id="15" name="Titolo 1"/>
          <p:cNvSpPr txBox="1">
            <a:spLocks/>
          </p:cNvSpPr>
          <p:nvPr/>
        </p:nvSpPr>
        <p:spPr>
          <a:xfrm>
            <a:off x="943926" y="1176409"/>
            <a:ext cx="10304148" cy="3057111"/>
          </a:xfrm>
          <a:prstGeom prst="rect">
            <a:avLst/>
          </a:prstGeom>
          <a:solidFill>
            <a:schemeClr val="accent5">
              <a:lumMod val="40000"/>
              <a:lumOff val="60000"/>
            </a:schemeClr>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FR" sz="1800" dirty="0"/>
              <a:t>La socialisation n’est pas identique pour tous les individus, elle dépend notamment du milieu social et du sexe. La pratique sportive peut être source de tensions entre des jeunes dont le milieu socioculturel, les mœurs et le vécu sportif sont divers.</a:t>
            </a:r>
          </a:p>
          <a:p>
            <a:pPr algn="l"/>
            <a:endParaRPr lang="fr-FR" sz="1800" dirty="0"/>
          </a:p>
          <a:p>
            <a:pPr algn="l"/>
            <a:r>
              <a:rPr lang="fr-FR" sz="1800" dirty="0"/>
              <a:t> Le sport porte des enjeux d’acculturation. Redfield, Linton et </a:t>
            </a:r>
            <a:r>
              <a:rPr lang="fr-FR" sz="1800" dirty="0" err="1"/>
              <a:t>Herskowits</a:t>
            </a:r>
            <a:r>
              <a:rPr lang="fr-FR" sz="1800" dirty="0"/>
              <a:t> (1936) ont défini l’acculturation comme « l’ensemble des phénomènes résultant du contact direct et continu entre des groupes d’individus de cultures différentes, avec des changements subséquents dans les types de cultures originales de l’un ou des deux groupes » </a:t>
            </a:r>
          </a:p>
          <a:p>
            <a:pPr algn="l"/>
            <a:endParaRPr lang="fr-FR" sz="1800" dirty="0"/>
          </a:p>
          <a:p>
            <a:pPr algn="l"/>
            <a:r>
              <a:rPr lang="fr-FR" sz="1800" dirty="0"/>
              <a:t>le sport est aussi une expérience qui peut confronter le jeune à une triple réalité : la transition de l'enfance à l'adolescence marquée par une plus grande autonomie, l'expérience au sein de la famille et la nouveauté de trouver une place en dehors du cercle familial (amis, école, communauté politique, culturelle ou sportive) et, parfois l'expérience du pays d'origine et la nouveauté offerte par le pays d'accueil. </a:t>
            </a:r>
            <a:endParaRPr lang="it-IT" sz="1800" dirty="0"/>
          </a:p>
          <a:p>
            <a:pPr algn="l"/>
            <a:endParaRPr lang="fr-FR" sz="1800" dirty="0"/>
          </a:p>
        </p:txBody>
      </p:sp>
      <p:pic>
        <p:nvPicPr>
          <p:cNvPr id="5" name="Immagine 4">
            <a:extLst>
              <a:ext uri="{FF2B5EF4-FFF2-40B4-BE49-F238E27FC236}">
                <a16:creationId xmlns:a16="http://schemas.microsoft.com/office/drawing/2014/main" id="{FF66EE0D-0E1F-46B9-937E-74EB9E3489BF}"/>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220198" y="5785234"/>
            <a:ext cx="1618846" cy="774788"/>
          </a:xfrm>
          <a:prstGeom prst="rect">
            <a:avLst/>
          </a:prstGeom>
        </p:spPr>
      </p:pic>
      <p:pic>
        <p:nvPicPr>
          <p:cNvPr id="3074" name="Picture 2" descr="Lo sport come strumento di aggregazione e integrazione">
            <a:extLst>
              <a:ext uri="{FF2B5EF4-FFF2-40B4-BE49-F238E27FC236}">
                <a16:creationId xmlns:a16="http://schemas.microsoft.com/office/drawing/2014/main" id="{E7951720-E396-448A-A13C-C5DAB4035EFC}"/>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496096" y="4261664"/>
            <a:ext cx="3067050" cy="1495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57078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ttotitolo 3"/>
          <p:cNvSpPr>
            <a:spLocks noGrp="1"/>
          </p:cNvSpPr>
          <p:nvPr>
            <p:ph idx="1"/>
          </p:nvPr>
        </p:nvSpPr>
        <p:spPr>
          <a:xfrm>
            <a:off x="3035692" y="430664"/>
            <a:ext cx="8469434" cy="902970"/>
          </a:xfrm>
        </p:spPr>
        <p:txBody>
          <a:bodyPr/>
          <a:lstStyle/>
          <a:p>
            <a:pPr marL="0" indent="0">
              <a:buNone/>
            </a:pPr>
            <a:r>
              <a:rPr lang="fr-FR" i="1" dirty="0"/>
              <a:t>LA SITUATION DES JEUNES « VULNÉRABLES »</a:t>
            </a:r>
            <a:endParaRPr lang="it-IT" dirty="0"/>
          </a:p>
        </p:txBody>
      </p:sp>
      <p:pic>
        <p:nvPicPr>
          <p:cNvPr id="7" name="Image 3"/>
          <p:cNvPicPr/>
          <p:nvPr/>
        </p:nvPicPr>
        <p:blipFill>
          <a:blip r:embed="rId2" cstate="print">
            <a:extLst>
              <a:ext uri="{28A0092B-C50C-407E-A947-70E740481C1C}">
                <a14:useLocalDpi xmlns:a14="http://schemas.microsoft.com/office/drawing/2010/main" val="0"/>
              </a:ext>
            </a:extLst>
          </a:blip>
          <a:stretch>
            <a:fillRect/>
          </a:stretch>
        </p:blipFill>
        <p:spPr>
          <a:xfrm>
            <a:off x="372111" y="292947"/>
            <a:ext cx="1615716" cy="621453"/>
          </a:xfrm>
          <a:prstGeom prst="rect">
            <a:avLst/>
          </a:prstGeom>
        </p:spPr>
      </p:pic>
      <p:pic>
        <p:nvPicPr>
          <p:cNvPr id="8" name="Image 7"/>
          <p:cNvPicPr/>
          <p:nvPr/>
        </p:nvPicPr>
        <p:blipFill>
          <a:blip r:embed="rId3" cstate="print">
            <a:extLst>
              <a:ext uri="{28A0092B-C50C-407E-A947-70E740481C1C}">
                <a14:useLocalDpi xmlns:a14="http://schemas.microsoft.com/office/drawing/2010/main" val="0"/>
              </a:ext>
            </a:extLst>
          </a:blip>
          <a:stretch>
            <a:fillRect/>
          </a:stretch>
        </p:blipFill>
        <p:spPr>
          <a:xfrm>
            <a:off x="10990776" y="207222"/>
            <a:ext cx="1028700" cy="902970"/>
          </a:xfrm>
          <a:prstGeom prst="rect">
            <a:avLst/>
          </a:prstGeom>
        </p:spPr>
      </p:pic>
      <p:pic>
        <p:nvPicPr>
          <p:cNvPr id="9" name="Image 38" descr="https://www.creps-idf.fr/assets/images/partenaires-pages/radicalisation/asvo.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2110" y="5951381"/>
            <a:ext cx="1151890" cy="647700"/>
          </a:xfrm>
          <a:prstGeom prst="rect">
            <a:avLst/>
          </a:prstGeom>
          <a:noFill/>
          <a:ln>
            <a:noFill/>
          </a:ln>
        </p:spPr>
      </p:pic>
      <p:pic>
        <p:nvPicPr>
          <p:cNvPr id="10" name="Image 39" descr="https://www.creps-idf.fr/assets/images/partenaires-pages/radicalisation/csi.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99495" y="5951381"/>
            <a:ext cx="1295400" cy="662940"/>
          </a:xfrm>
          <a:prstGeom prst="rect">
            <a:avLst/>
          </a:prstGeom>
          <a:noFill/>
          <a:ln>
            <a:noFill/>
          </a:ln>
        </p:spPr>
      </p:pic>
      <p:pic>
        <p:nvPicPr>
          <p:cNvPr id="12" name="Image 47" descr="http://yarimproject.eu/wp-content/uploads/2018/09/CAI_logo-2.pn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164348" y="5805281"/>
            <a:ext cx="731520" cy="734695"/>
          </a:xfrm>
          <a:prstGeom prst="rect">
            <a:avLst/>
          </a:prstGeom>
          <a:noFill/>
          <a:ln>
            <a:noFill/>
          </a:ln>
        </p:spPr>
      </p:pic>
      <p:pic>
        <p:nvPicPr>
          <p:cNvPr id="13" name="Image 7">
            <a:extLst>
              <a:ext uri="{FF2B5EF4-FFF2-40B4-BE49-F238E27FC236}">
                <a16:creationId xmlns:a16="http://schemas.microsoft.com/office/drawing/2014/main" id="{285FAE34-29E0-084A-ACFE-F4EF6B274357}"/>
              </a:ext>
            </a:extLst>
          </p:cNvPr>
          <p:cNvPicPr/>
          <p:nvPr/>
        </p:nvPicPr>
        <p:blipFill>
          <a:blip r:embed="rId7">
            <a:extLst>
              <a:ext uri="{28A0092B-C50C-407E-A947-70E740481C1C}">
                <a14:useLocalDpi xmlns:a14="http://schemas.microsoft.com/office/drawing/2010/main" val="0"/>
              </a:ext>
            </a:extLst>
          </a:blip>
          <a:stretch>
            <a:fillRect/>
          </a:stretch>
        </p:blipFill>
        <p:spPr>
          <a:xfrm>
            <a:off x="10781226" y="5821157"/>
            <a:ext cx="723900" cy="702945"/>
          </a:xfrm>
          <a:prstGeom prst="rect">
            <a:avLst/>
          </a:prstGeom>
        </p:spPr>
      </p:pic>
      <p:sp>
        <p:nvSpPr>
          <p:cNvPr id="15" name="Titolo 1"/>
          <p:cNvSpPr txBox="1">
            <a:spLocks/>
          </p:cNvSpPr>
          <p:nvPr/>
        </p:nvSpPr>
        <p:spPr>
          <a:xfrm>
            <a:off x="1179969" y="1318251"/>
            <a:ext cx="9923976" cy="3643897"/>
          </a:xfrm>
          <a:prstGeom prst="rect">
            <a:avLst/>
          </a:prstGeom>
          <a:solidFill>
            <a:schemeClr val="accent1">
              <a:lumMod val="20000"/>
              <a:lumOff val="80000"/>
            </a:schemeClr>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FR" sz="1800" dirty="0"/>
              <a:t>La « vulnérabilité » associe deux concepts :  celui de fragilité et celui de risque environnemental. À l'origine de ces actions un nombre très élevé d’enfants en difficulté d’adaptation et d’apprentissage. </a:t>
            </a:r>
          </a:p>
          <a:p>
            <a:pPr algn="l"/>
            <a:endParaRPr lang="fr-FR" sz="1800" dirty="0"/>
          </a:p>
          <a:p>
            <a:pPr algn="l"/>
            <a:r>
              <a:rPr lang="fr-FR" sz="1800" dirty="0"/>
              <a:t>L’apparition ou non des difficultés dépend de la nature des interactions entre ses caractéristiques individuelles et les caractéristiques de l’écosystème dans lequel il se développe. Dans le domaine des sciences sociale, il est désormais identifié un modèle spécifique de classement de jeunes selon quatre 4 groupes : </a:t>
            </a:r>
            <a:endParaRPr lang="it-IT" sz="1800" dirty="0"/>
          </a:p>
          <a:p>
            <a:pPr algn="l"/>
            <a:r>
              <a:rPr lang="fr-FR" sz="1800" dirty="0"/>
              <a:t> </a:t>
            </a:r>
            <a:endParaRPr lang="it-IT" sz="1800" dirty="0"/>
          </a:p>
          <a:p>
            <a:pPr algn="l"/>
            <a:r>
              <a:rPr lang="fr-FR" sz="1800" dirty="0"/>
              <a:t>- l’enfant sans déficience se développant dans un environnement favorable </a:t>
            </a:r>
            <a:endParaRPr lang="it-IT" sz="1800" dirty="0"/>
          </a:p>
          <a:p>
            <a:pPr algn="l"/>
            <a:r>
              <a:rPr lang="fr-FR" sz="1800" dirty="0"/>
              <a:t>- l’enfant sans déficience se développant dans un environnement favorable ou défavorable</a:t>
            </a:r>
            <a:endParaRPr lang="it-IT" sz="1800" dirty="0"/>
          </a:p>
          <a:p>
            <a:pPr algn="l"/>
            <a:r>
              <a:rPr lang="fr-FR" sz="1800" dirty="0"/>
              <a:t>- l’enfant avec déficience se développant dans un environnement favorable ou défavorable</a:t>
            </a:r>
            <a:endParaRPr lang="it-IT" sz="1800" dirty="0"/>
          </a:p>
          <a:p>
            <a:pPr marL="285750" indent="-285750" algn="l">
              <a:buFontTx/>
              <a:buChar char="-"/>
            </a:pPr>
            <a:r>
              <a:rPr lang="fr-FR" sz="1800" dirty="0"/>
              <a:t>l’enfant avec déficience se développant dans un environnement défavorable</a:t>
            </a:r>
          </a:p>
          <a:p>
            <a:pPr algn="l"/>
            <a:endParaRPr lang="it-IT" sz="1800" dirty="0"/>
          </a:p>
          <a:p>
            <a:pPr algn="l"/>
            <a:r>
              <a:rPr lang="fr-FR" sz="1800" dirty="0"/>
              <a:t>Les jeunes « vulnérables » se définissent comme étant majoritairement situé dans un milieu défavorable et sans déficience</a:t>
            </a:r>
            <a:endParaRPr lang="it-IT" sz="1800" dirty="0"/>
          </a:p>
          <a:p>
            <a:pPr algn="l"/>
            <a:endParaRPr lang="fr-FR" sz="1800" dirty="0"/>
          </a:p>
        </p:txBody>
      </p:sp>
      <p:pic>
        <p:nvPicPr>
          <p:cNvPr id="5" name="Immagine 4">
            <a:extLst>
              <a:ext uri="{FF2B5EF4-FFF2-40B4-BE49-F238E27FC236}">
                <a16:creationId xmlns:a16="http://schemas.microsoft.com/office/drawing/2014/main" id="{FF66EE0D-0E1F-46B9-937E-74EB9E3489BF}"/>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220198" y="5785234"/>
            <a:ext cx="1618846" cy="774788"/>
          </a:xfrm>
          <a:prstGeom prst="rect">
            <a:avLst/>
          </a:prstGeom>
        </p:spPr>
      </p:pic>
    </p:spTree>
    <p:extLst>
      <p:ext uri="{BB962C8B-B14F-4D97-AF65-F5344CB8AC3E}">
        <p14:creationId xmlns:p14="http://schemas.microsoft.com/office/powerpoint/2010/main" val="21803135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ttotitolo 3"/>
          <p:cNvSpPr>
            <a:spLocks noGrp="1"/>
          </p:cNvSpPr>
          <p:nvPr>
            <p:ph idx="1"/>
          </p:nvPr>
        </p:nvSpPr>
        <p:spPr>
          <a:xfrm>
            <a:off x="4485002" y="309997"/>
            <a:ext cx="3679346" cy="902970"/>
          </a:xfrm>
        </p:spPr>
        <p:txBody>
          <a:bodyPr/>
          <a:lstStyle/>
          <a:p>
            <a:pPr marL="0" indent="0">
              <a:buNone/>
            </a:pPr>
            <a:r>
              <a:rPr lang="it-IT" dirty="0"/>
              <a:t>LA RESILIENCE</a:t>
            </a:r>
          </a:p>
          <a:p>
            <a:endParaRPr lang="it-IT" dirty="0"/>
          </a:p>
        </p:txBody>
      </p:sp>
      <p:pic>
        <p:nvPicPr>
          <p:cNvPr id="7" name="Image 3"/>
          <p:cNvPicPr/>
          <p:nvPr/>
        </p:nvPicPr>
        <p:blipFill>
          <a:blip r:embed="rId2" cstate="print">
            <a:extLst>
              <a:ext uri="{28A0092B-C50C-407E-A947-70E740481C1C}">
                <a14:useLocalDpi xmlns:a14="http://schemas.microsoft.com/office/drawing/2010/main" val="0"/>
              </a:ext>
            </a:extLst>
          </a:blip>
          <a:stretch>
            <a:fillRect/>
          </a:stretch>
        </p:blipFill>
        <p:spPr>
          <a:xfrm>
            <a:off x="372111" y="292947"/>
            <a:ext cx="1615716" cy="621453"/>
          </a:xfrm>
          <a:prstGeom prst="rect">
            <a:avLst/>
          </a:prstGeom>
        </p:spPr>
      </p:pic>
      <p:pic>
        <p:nvPicPr>
          <p:cNvPr id="8" name="Image 7"/>
          <p:cNvPicPr/>
          <p:nvPr/>
        </p:nvPicPr>
        <p:blipFill>
          <a:blip r:embed="rId3" cstate="print">
            <a:extLst>
              <a:ext uri="{28A0092B-C50C-407E-A947-70E740481C1C}">
                <a14:useLocalDpi xmlns:a14="http://schemas.microsoft.com/office/drawing/2010/main" val="0"/>
              </a:ext>
            </a:extLst>
          </a:blip>
          <a:stretch>
            <a:fillRect/>
          </a:stretch>
        </p:blipFill>
        <p:spPr>
          <a:xfrm>
            <a:off x="10990776" y="207222"/>
            <a:ext cx="1028700" cy="902970"/>
          </a:xfrm>
          <a:prstGeom prst="rect">
            <a:avLst/>
          </a:prstGeom>
        </p:spPr>
      </p:pic>
      <p:pic>
        <p:nvPicPr>
          <p:cNvPr id="9" name="Image 38" descr="https://www.creps-idf.fr/assets/images/partenaires-pages/radicalisation/asvo.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2110" y="5951381"/>
            <a:ext cx="1151890" cy="647700"/>
          </a:xfrm>
          <a:prstGeom prst="rect">
            <a:avLst/>
          </a:prstGeom>
          <a:noFill/>
          <a:ln>
            <a:noFill/>
          </a:ln>
        </p:spPr>
      </p:pic>
      <p:pic>
        <p:nvPicPr>
          <p:cNvPr id="10" name="Image 39" descr="https://www.creps-idf.fr/assets/images/partenaires-pages/radicalisation/csi.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99495" y="5951381"/>
            <a:ext cx="1295400" cy="662940"/>
          </a:xfrm>
          <a:prstGeom prst="rect">
            <a:avLst/>
          </a:prstGeom>
          <a:noFill/>
          <a:ln>
            <a:noFill/>
          </a:ln>
        </p:spPr>
      </p:pic>
      <p:pic>
        <p:nvPicPr>
          <p:cNvPr id="12" name="Image 47" descr="http://yarimproject.eu/wp-content/uploads/2018/09/CAI_logo-2.pn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164348" y="5805281"/>
            <a:ext cx="731520" cy="734695"/>
          </a:xfrm>
          <a:prstGeom prst="rect">
            <a:avLst/>
          </a:prstGeom>
          <a:noFill/>
          <a:ln>
            <a:noFill/>
          </a:ln>
        </p:spPr>
      </p:pic>
      <p:pic>
        <p:nvPicPr>
          <p:cNvPr id="13" name="Image 7">
            <a:extLst>
              <a:ext uri="{FF2B5EF4-FFF2-40B4-BE49-F238E27FC236}">
                <a16:creationId xmlns:a16="http://schemas.microsoft.com/office/drawing/2014/main" id="{285FAE34-29E0-084A-ACFE-F4EF6B274357}"/>
              </a:ext>
            </a:extLst>
          </p:cNvPr>
          <p:cNvPicPr/>
          <p:nvPr/>
        </p:nvPicPr>
        <p:blipFill>
          <a:blip r:embed="rId7">
            <a:extLst>
              <a:ext uri="{28A0092B-C50C-407E-A947-70E740481C1C}">
                <a14:useLocalDpi xmlns:a14="http://schemas.microsoft.com/office/drawing/2010/main" val="0"/>
              </a:ext>
            </a:extLst>
          </a:blip>
          <a:stretch>
            <a:fillRect/>
          </a:stretch>
        </p:blipFill>
        <p:spPr>
          <a:xfrm>
            <a:off x="10781226" y="5821157"/>
            <a:ext cx="723900" cy="702945"/>
          </a:xfrm>
          <a:prstGeom prst="rect">
            <a:avLst/>
          </a:prstGeom>
        </p:spPr>
      </p:pic>
      <p:sp>
        <p:nvSpPr>
          <p:cNvPr id="15" name="Titolo 1"/>
          <p:cNvSpPr txBox="1">
            <a:spLocks/>
          </p:cNvSpPr>
          <p:nvPr/>
        </p:nvSpPr>
        <p:spPr>
          <a:xfrm>
            <a:off x="1134012" y="1189083"/>
            <a:ext cx="9923976" cy="2901326"/>
          </a:xfrm>
          <a:prstGeom prst="rect">
            <a:avLst/>
          </a:prstGeom>
          <a:solidFill>
            <a:schemeClr val="accent5">
              <a:lumMod val="40000"/>
              <a:lumOff val="60000"/>
            </a:schemeClr>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FR" sz="2000" dirty="0"/>
              <a:t>Le terme de résilience EST  un concept polysémique qui fait référence aux compétences trouvées-créées par des individus pour faire face à des situations délétères : événements de vie traumatiques, accidents, maladies, handicaps, carences affectives graves, grande précarité, etc.</a:t>
            </a:r>
            <a:br>
              <a:rPr lang="fr-FR" sz="2000" dirty="0"/>
            </a:br>
            <a:r>
              <a:rPr lang="fr-FR" sz="2000" dirty="0"/>
              <a:t/>
            </a:r>
            <a:br>
              <a:rPr lang="fr-FR" sz="2000" dirty="0"/>
            </a:br>
            <a:r>
              <a:rPr lang="fr-FR" sz="2000" dirty="0"/>
              <a:t>Ce concept est applicable à deux types de situations distinctes. D’une part, à des individus qui vivent dans des conditions de vie familiales et sociales défavorisées, dégradée ou pathogènes et qui arrivent à se développer sans dommages psychiques et à s’adapter socialement. D’autre part, à des sujets confrontés à des événements traumatiques qui se reconstruisent après ces épreuves. Ces deux axes d’approche de la résilience ont en commun de concerner des personnes</a:t>
            </a:r>
          </a:p>
        </p:txBody>
      </p:sp>
      <p:pic>
        <p:nvPicPr>
          <p:cNvPr id="5" name="Immagine 4">
            <a:extLst>
              <a:ext uri="{FF2B5EF4-FFF2-40B4-BE49-F238E27FC236}">
                <a16:creationId xmlns:a16="http://schemas.microsoft.com/office/drawing/2014/main" id="{FF66EE0D-0E1F-46B9-937E-74EB9E3489BF}"/>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220198" y="5785234"/>
            <a:ext cx="1618846" cy="774788"/>
          </a:xfrm>
          <a:prstGeom prst="rect">
            <a:avLst/>
          </a:prstGeom>
        </p:spPr>
      </p:pic>
      <p:pic>
        <p:nvPicPr>
          <p:cNvPr id="3" name="Immagine 2">
            <a:extLst>
              <a:ext uri="{FF2B5EF4-FFF2-40B4-BE49-F238E27FC236}">
                <a16:creationId xmlns:a16="http://schemas.microsoft.com/office/drawing/2014/main" id="{B7136363-83E6-4ECB-A999-F99D8803CAB4}"/>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648496" y="4272075"/>
            <a:ext cx="2762250" cy="1647825"/>
          </a:xfrm>
          <a:prstGeom prst="rect">
            <a:avLst/>
          </a:prstGeom>
        </p:spPr>
      </p:pic>
    </p:spTree>
    <p:extLst>
      <p:ext uri="{BB962C8B-B14F-4D97-AF65-F5344CB8AC3E}">
        <p14:creationId xmlns:p14="http://schemas.microsoft.com/office/powerpoint/2010/main" val="6249058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ttotitolo 3"/>
          <p:cNvSpPr>
            <a:spLocks noGrp="1"/>
          </p:cNvSpPr>
          <p:nvPr>
            <p:ph idx="1"/>
          </p:nvPr>
        </p:nvSpPr>
        <p:spPr>
          <a:xfrm>
            <a:off x="2599495" y="292947"/>
            <a:ext cx="8469434" cy="902970"/>
          </a:xfrm>
        </p:spPr>
        <p:txBody>
          <a:bodyPr/>
          <a:lstStyle/>
          <a:p>
            <a:pPr marL="0" indent="0">
              <a:buNone/>
            </a:pPr>
            <a:r>
              <a:rPr lang="fr-FR" i="1" dirty="0"/>
              <a:t>SPORT ET RÉSILIENCE</a:t>
            </a:r>
            <a:r>
              <a:rPr lang="fr-FR" dirty="0"/>
              <a:t> </a:t>
            </a:r>
            <a:endParaRPr lang="it-IT" dirty="0"/>
          </a:p>
        </p:txBody>
      </p:sp>
      <p:pic>
        <p:nvPicPr>
          <p:cNvPr id="7" name="Image 3"/>
          <p:cNvPicPr/>
          <p:nvPr/>
        </p:nvPicPr>
        <p:blipFill>
          <a:blip r:embed="rId2" cstate="print">
            <a:extLst>
              <a:ext uri="{28A0092B-C50C-407E-A947-70E740481C1C}">
                <a14:useLocalDpi xmlns:a14="http://schemas.microsoft.com/office/drawing/2010/main" val="0"/>
              </a:ext>
            </a:extLst>
          </a:blip>
          <a:stretch>
            <a:fillRect/>
          </a:stretch>
        </p:blipFill>
        <p:spPr>
          <a:xfrm>
            <a:off x="372111" y="292947"/>
            <a:ext cx="1615716" cy="621453"/>
          </a:xfrm>
          <a:prstGeom prst="rect">
            <a:avLst/>
          </a:prstGeom>
        </p:spPr>
      </p:pic>
      <p:pic>
        <p:nvPicPr>
          <p:cNvPr id="8" name="Image 7"/>
          <p:cNvPicPr/>
          <p:nvPr/>
        </p:nvPicPr>
        <p:blipFill>
          <a:blip r:embed="rId3" cstate="print">
            <a:extLst>
              <a:ext uri="{28A0092B-C50C-407E-A947-70E740481C1C}">
                <a14:useLocalDpi xmlns:a14="http://schemas.microsoft.com/office/drawing/2010/main" val="0"/>
              </a:ext>
            </a:extLst>
          </a:blip>
          <a:stretch>
            <a:fillRect/>
          </a:stretch>
        </p:blipFill>
        <p:spPr>
          <a:xfrm>
            <a:off x="10990776" y="207222"/>
            <a:ext cx="1028700" cy="902970"/>
          </a:xfrm>
          <a:prstGeom prst="rect">
            <a:avLst/>
          </a:prstGeom>
        </p:spPr>
      </p:pic>
      <p:pic>
        <p:nvPicPr>
          <p:cNvPr id="9" name="Image 38" descr="https://www.creps-idf.fr/assets/images/partenaires-pages/radicalisation/asvo.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2110" y="5951381"/>
            <a:ext cx="1151890" cy="647700"/>
          </a:xfrm>
          <a:prstGeom prst="rect">
            <a:avLst/>
          </a:prstGeom>
          <a:noFill/>
          <a:ln>
            <a:noFill/>
          </a:ln>
        </p:spPr>
      </p:pic>
      <p:pic>
        <p:nvPicPr>
          <p:cNvPr id="10" name="Image 39" descr="https://www.creps-idf.fr/assets/images/partenaires-pages/radicalisation/csi.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99495" y="5951381"/>
            <a:ext cx="1295400" cy="662940"/>
          </a:xfrm>
          <a:prstGeom prst="rect">
            <a:avLst/>
          </a:prstGeom>
          <a:noFill/>
          <a:ln>
            <a:noFill/>
          </a:ln>
        </p:spPr>
      </p:pic>
      <p:pic>
        <p:nvPicPr>
          <p:cNvPr id="12" name="Image 47" descr="http://yarimproject.eu/wp-content/uploads/2018/09/CAI_logo-2.pn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164348" y="5805281"/>
            <a:ext cx="731520" cy="734695"/>
          </a:xfrm>
          <a:prstGeom prst="rect">
            <a:avLst/>
          </a:prstGeom>
          <a:noFill/>
          <a:ln>
            <a:noFill/>
          </a:ln>
        </p:spPr>
      </p:pic>
      <p:pic>
        <p:nvPicPr>
          <p:cNvPr id="13" name="Image 7">
            <a:extLst>
              <a:ext uri="{FF2B5EF4-FFF2-40B4-BE49-F238E27FC236}">
                <a16:creationId xmlns:a16="http://schemas.microsoft.com/office/drawing/2014/main" id="{285FAE34-29E0-084A-ACFE-F4EF6B274357}"/>
              </a:ext>
            </a:extLst>
          </p:cNvPr>
          <p:cNvPicPr/>
          <p:nvPr/>
        </p:nvPicPr>
        <p:blipFill>
          <a:blip r:embed="rId7">
            <a:extLst>
              <a:ext uri="{28A0092B-C50C-407E-A947-70E740481C1C}">
                <a14:useLocalDpi xmlns:a14="http://schemas.microsoft.com/office/drawing/2010/main" val="0"/>
              </a:ext>
            </a:extLst>
          </a:blip>
          <a:stretch>
            <a:fillRect/>
          </a:stretch>
        </p:blipFill>
        <p:spPr>
          <a:xfrm>
            <a:off x="10781226" y="5821157"/>
            <a:ext cx="723900" cy="702945"/>
          </a:xfrm>
          <a:prstGeom prst="rect">
            <a:avLst/>
          </a:prstGeom>
        </p:spPr>
      </p:pic>
      <p:sp>
        <p:nvSpPr>
          <p:cNvPr id="15" name="Titolo 1"/>
          <p:cNvSpPr txBox="1">
            <a:spLocks/>
          </p:cNvSpPr>
          <p:nvPr/>
        </p:nvSpPr>
        <p:spPr>
          <a:xfrm>
            <a:off x="936872" y="1519374"/>
            <a:ext cx="10291445" cy="4020266"/>
          </a:xfrm>
          <a:prstGeom prst="rect">
            <a:avLst/>
          </a:prstGeom>
          <a:solidFill>
            <a:schemeClr val="accent5">
              <a:lumMod val="40000"/>
              <a:lumOff val="60000"/>
            </a:schemeClr>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fr-FR" sz="2000" dirty="0"/>
          </a:p>
          <a:p>
            <a:pPr algn="l"/>
            <a:endParaRPr lang="fr-FR" sz="2000" dirty="0"/>
          </a:p>
          <a:p>
            <a:pPr algn="l"/>
            <a:r>
              <a:rPr lang="fr-FR" sz="2000" dirty="0"/>
              <a:t>les interactions entre le milieu sportif, l’individu et son environnement familial dans un cadre relationnel stable et tempéré, il contribue à fabriquer de la « résilience » (y compris pour de jeunes pratiquants sportifs dont les valeurs familiales ne sont pas parfaitement alignées avec la structure d’accueil). Le pratiquant se façonne à travers la mise en jeu corporelle, en se confrontant à lui-même, aux autres et au milieu physique. Cette confrontation lui permet d’augmenter la réussite de soi (estime de soi même, confiance…) et asseoir une place dans le groupe (identité –affiliation).</a:t>
            </a:r>
          </a:p>
          <a:p>
            <a:pPr algn="l"/>
            <a:endParaRPr lang="fr-FR" sz="2000" dirty="0"/>
          </a:p>
          <a:p>
            <a:pPr algn="l"/>
            <a:r>
              <a:rPr lang="fr-FR" sz="2000" i="1" dirty="0"/>
              <a:t>Le sport est un facteur de protection et de développement de la résilience</a:t>
            </a:r>
            <a:r>
              <a:rPr lang="fr-FR" sz="2000" dirty="0"/>
              <a:t> </a:t>
            </a:r>
          </a:p>
          <a:p>
            <a:pPr algn="l"/>
            <a:endParaRPr lang="fr-FR" sz="2000" dirty="0"/>
          </a:p>
          <a:p>
            <a:pPr algn="l"/>
            <a:r>
              <a:rPr lang="fr-FR" sz="2000" i="1" dirty="0"/>
              <a:t>Le sport peut contribuer à limiter les effets des facteurs de vulnérabilité des personnes présentant des caractéristiques qui les rendent plus fragiles </a:t>
            </a:r>
          </a:p>
          <a:p>
            <a:pPr algn="l"/>
            <a:endParaRPr lang="fr-FR" sz="2000" i="1" dirty="0"/>
          </a:p>
          <a:p>
            <a:pPr algn="l"/>
            <a:r>
              <a:rPr lang="fr-FR" sz="2000" i="1" dirty="0"/>
              <a:t>Le sport est un extraordinaire terrain de résilience du fait des potentialités importantes que révèle le capital humain mobilisé et des formes d’activités</a:t>
            </a:r>
          </a:p>
          <a:p>
            <a:pPr algn="l"/>
            <a:endParaRPr lang="fr-FR" sz="2000" dirty="0"/>
          </a:p>
        </p:txBody>
      </p:sp>
      <p:pic>
        <p:nvPicPr>
          <p:cNvPr id="5" name="Immagine 4">
            <a:extLst>
              <a:ext uri="{FF2B5EF4-FFF2-40B4-BE49-F238E27FC236}">
                <a16:creationId xmlns:a16="http://schemas.microsoft.com/office/drawing/2014/main" id="{FF66EE0D-0E1F-46B9-937E-74EB9E3489BF}"/>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220198" y="5785234"/>
            <a:ext cx="1618846" cy="774788"/>
          </a:xfrm>
          <a:prstGeom prst="rect">
            <a:avLst/>
          </a:prstGeom>
        </p:spPr>
      </p:pic>
    </p:spTree>
    <p:extLst>
      <p:ext uri="{BB962C8B-B14F-4D97-AF65-F5344CB8AC3E}">
        <p14:creationId xmlns:p14="http://schemas.microsoft.com/office/powerpoint/2010/main" val="9093616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ttotitolo 3"/>
          <p:cNvSpPr>
            <a:spLocks noGrp="1"/>
          </p:cNvSpPr>
          <p:nvPr>
            <p:ph idx="1"/>
          </p:nvPr>
        </p:nvSpPr>
        <p:spPr>
          <a:xfrm>
            <a:off x="1987827" y="423512"/>
            <a:ext cx="8469434" cy="360321"/>
          </a:xfrm>
        </p:spPr>
        <p:txBody>
          <a:bodyPr>
            <a:noAutofit/>
          </a:bodyPr>
          <a:lstStyle/>
          <a:p>
            <a:pPr marL="0" indent="0" algn="ctr">
              <a:buNone/>
            </a:pPr>
            <a:r>
              <a:rPr lang="it-IT" sz="3200" b="1" dirty="0"/>
              <a:t>EXERCICE 1</a:t>
            </a:r>
          </a:p>
          <a:p>
            <a:pPr algn="ctr"/>
            <a:endParaRPr lang="it-IT" sz="3200" b="1" dirty="0"/>
          </a:p>
        </p:txBody>
      </p:sp>
      <p:pic>
        <p:nvPicPr>
          <p:cNvPr id="7" name="Image 3"/>
          <p:cNvPicPr/>
          <p:nvPr/>
        </p:nvPicPr>
        <p:blipFill>
          <a:blip r:embed="rId2" cstate="print">
            <a:extLst>
              <a:ext uri="{28A0092B-C50C-407E-A947-70E740481C1C}">
                <a14:useLocalDpi xmlns:a14="http://schemas.microsoft.com/office/drawing/2010/main" val="0"/>
              </a:ext>
            </a:extLst>
          </a:blip>
          <a:stretch>
            <a:fillRect/>
          </a:stretch>
        </p:blipFill>
        <p:spPr>
          <a:xfrm>
            <a:off x="372111" y="292947"/>
            <a:ext cx="1615716" cy="621453"/>
          </a:xfrm>
          <a:prstGeom prst="rect">
            <a:avLst/>
          </a:prstGeom>
        </p:spPr>
      </p:pic>
      <p:pic>
        <p:nvPicPr>
          <p:cNvPr id="8" name="Image 7"/>
          <p:cNvPicPr/>
          <p:nvPr/>
        </p:nvPicPr>
        <p:blipFill>
          <a:blip r:embed="rId3" cstate="print">
            <a:extLst>
              <a:ext uri="{28A0092B-C50C-407E-A947-70E740481C1C}">
                <a14:useLocalDpi xmlns:a14="http://schemas.microsoft.com/office/drawing/2010/main" val="0"/>
              </a:ext>
            </a:extLst>
          </a:blip>
          <a:stretch>
            <a:fillRect/>
          </a:stretch>
        </p:blipFill>
        <p:spPr>
          <a:xfrm>
            <a:off x="10990776" y="207222"/>
            <a:ext cx="1028700" cy="902970"/>
          </a:xfrm>
          <a:prstGeom prst="rect">
            <a:avLst/>
          </a:prstGeom>
        </p:spPr>
      </p:pic>
      <p:pic>
        <p:nvPicPr>
          <p:cNvPr id="9" name="Image 38" descr="https://www.creps-idf.fr/assets/images/partenaires-pages/radicalisation/asvo.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2110" y="5951381"/>
            <a:ext cx="1151890" cy="647700"/>
          </a:xfrm>
          <a:prstGeom prst="rect">
            <a:avLst/>
          </a:prstGeom>
          <a:noFill/>
          <a:ln>
            <a:noFill/>
          </a:ln>
        </p:spPr>
      </p:pic>
      <p:pic>
        <p:nvPicPr>
          <p:cNvPr id="10" name="Image 39" descr="https://www.creps-idf.fr/assets/images/partenaires-pages/radicalisation/csi.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99495" y="5951381"/>
            <a:ext cx="1295400" cy="662940"/>
          </a:xfrm>
          <a:prstGeom prst="rect">
            <a:avLst/>
          </a:prstGeom>
          <a:noFill/>
          <a:ln>
            <a:noFill/>
          </a:ln>
        </p:spPr>
      </p:pic>
      <p:pic>
        <p:nvPicPr>
          <p:cNvPr id="12" name="Image 47" descr="http://yarimproject.eu/wp-content/uploads/2018/09/CAI_logo-2.pn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164348" y="5805281"/>
            <a:ext cx="731520" cy="734695"/>
          </a:xfrm>
          <a:prstGeom prst="rect">
            <a:avLst/>
          </a:prstGeom>
          <a:noFill/>
          <a:ln>
            <a:noFill/>
          </a:ln>
        </p:spPr>
      </p:pic>
      <p:pic>
        <p:nvPicPr>
          <p:cNvPr id="13" name="Image 7">
            <a:extLst>
              <a:ext uri="{FF2B5EF4-FFF2-40B4-BE49-F238E27FC236}">
                <a16:creationId xmlns:a16="http://schemas.microsoft.com/office/drawing/2014/main" id="{285FAE34-29E0-084A-ACFE-F4EF6B274357}"/>
              </a:ext>
            </a:extLst>
          </p:cNvPr>
          <p:cNvPicPr/>
          <p:nvPr/>
        </p:nvPicPr>
        <p:blipFill>
          <a:blip r:embed="rId7">
            <a:extLst>
              <a:ext uri="{28A0092B-C50C-407E-A947-70E740481C1C}">
                <a14:useLocalDpi xmlns:a14="http://schemas.microsoft.com/office/drawing/2010/main" val="0"/>
              </a:ext>
            </a:extLst>
          </a:blip>
          <a:stretch>
            <a:fillRect/>
          </a:stretch>
        </p:blipFill>
        <p:spPr>
          <a:xfrm>
            <a:off x="10781226" y="5821157"/>
            <a:ext cx="723900" cy="702945"/>
          </a:xfrm>
          <a:prstGeom prst="rect">
            <a:avLst/>
          </a:prstGeom>
        </p:spPr>
      </p:pic>
      <p:sp>
        <p:nvSpPr>
          <p:cNvPr id="15" name="Titolo 1"/>
          <p:cNvSpPr txBox="1">
            <a:spLocks/>
          </p:cNvSpPr>
          <p:nvPr/>
        </p:nvSpPr>
        <p:spPr>
          <a:xfrm>
            <a:off x="1298713" y="1110192"/>
            <a:ext cx="9679516" cy="4071409"/>
          </a:xfrm>
          <a:prstGeom prst="rect">
            <a:avLst/>
          </a:prstGeom>
          <a:solidFill>
            <a:srgbClr val="C1E1C6"/>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FR" sz="2800" dirty="0"/>
              <a:t>Identifier toutes les manifestations antisportives ainsi que les manifestations de violence dans le sport en lien avec une idéologie extrémiste et à classer celles-ci selon une double approche :</a:t>
            </a:r>
          </a:p>
          <a:p>
            <a:pPr algn="l"/>
            <a:r>
              <a:rPr lang="fr-FR" sz="2800" dirty="0"/>
              <a:t/>
            </a:r>
            <a:br>
              <a:rPr lang="fr-FR" sz="2800" dirty="0"/>
            </a:br>
            <a:r>
              <a:rPr lang="fr-FR" sz="2800" dirty="0"/>
              <a:t>- approche purement sécuritaire (puni par la loi/ou non)</a:t>
            </a:r>
            <a:br>
              <a:rPr lang="fr-FR" sz="2800" dirty="0"/>
            </a:br>
            <a:r>
              <a:rPr lang="fr-FR" sz="2800" dirty="0"/>
              <a:t>- approche biographique de la radicalisation selon 4 niveaux (croyances/idéologie, communautarisme, radicalisation, terrorisme).</a:t>
            </a:r>
            <a:br>
              <a:rPr lang="fr-FR" sz="2800" dirty="0"/>
            </a:br>
            <a:r>
              <a:rPr lang="fr-FR" sz="2800" dirty="0"/>
              <a:t>- approche sociologique: les normes et leur transgression, les rituels sportifs et leur détournement</a:t>
            </a:r>
          </a:p>
        </p:txBody>
      </p:sp>
      <p:pic>
        <p:nvPicPr>
          <p:cNvPr id="5" name="Immagine 4">
            <a:extLst>
              <a:ext uri="{FF2B5EF4-FFF2-40B4-BE49-F238E27FC236}">
                <a16:creationId xmlns:a16="http://schemas.microsoft.com/office/drawing/2014/main" id="{FF66EE0D-0E1F-46B9-937E-74EB9E3489BF}"/>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220198" y="5785234"/>
            <a:ext cx="1618846" cy="774788"/>
          </a:xfrm>
          <a:prstGeom prst="rect">
            <a:avLst/>
          </a:prstGeom>
        </p:spPr>
      </p:pic>
    </p:spTree>
    <p:extLst>
      <p:ext uri="{BB962C8B-B14F-4D97-AF65-F5344CB8AC3E}">
        <p14:creationId xmlns:p14="http://schemas.microsoft.com/office/powerpoint/2010/main" val="17542776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3"/>
          <p:cNvPicPr/>
          <p:nvPr/>
        </p:nvPicPr>
        <p:blipFill>
          <a:blip r:embed="rId2" cstate="print">
            <a:extLst>
              <a:ext uri="{28A0092B-C50C-407E-A947-70E740481C1C}">
                <a14:useLocalDpi xmlns:a14="http://schemas.microsoft.com/office/drawing/2010/main" val="0"/>
              </a:ext>
            </a:extLst>
          </a:blip>
          <a:stretch>
            <a:fillRect/>
          </a:stretch>
        </p:blipFill>
        <p:spPr>
          <a:xfrm>
            <a:off x="372111" y="292947"/>
            <a:ext cx="1615716" cy="621453"/>
          </a:xfrm>
          <a:prstGeom prst="rect">
            <a:avLst/>
          </a:prstGeom>
        </p:spPr>
      </p:pic>
      <p:pic>
        <p:nvPicPr>
          <p:cNvPr id="8" name="Image 7"/>
          <p:cNvPicPr/>
          <p:nvPr/>
        </p:nvPicPr>
        <p:blipFill>
          <a:blip r:embed="rId3" cstate="print">
            <a:extLst>
              <a:ext uri="{28A0092B-C50C-407E-A947-70E740481C1C}">
                <a14:useLocalDpi xmlns:a14="http://schemas.microsoft.com/office/drawing/2010/main" val="0"/>
              </a:ext>
            </a:extLst>
          </a:blip>
          <a:stretch>
            <a:fillRect/>
          </a:stretch>
        </p:blipFill>
        <p:spPr>
          <a:xfrm>
            <a:off x="10990776" y="207222"/>
            <a:ext cx="1028700" cy="902970"/>
          </a:xfrm>
          <a:prstGeom prst="rect">
            <a:avLst/>
          </a:prstGeom>
        </p:spPr>
      </p:pic>
      <p:pic>
        <p:nvPicPr>
          <p:cNvPr id="9" name="Image 38" descr="https://www.creps-idf.fr/assets/images/partenaires-pages/radicalisation/asvo.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2110" y="5951381"/>
            <a:ext cx="1151890" cy="647700"/>
          </a:xfrm>
          <a:prstGeom prst="rect">
            <a:avLst/>
          </a:prstGeom>
          <a:noFill/>
          <a:ln>
            <a:noFill/>
          </a:ln>
        </p:spPr>
      </p:pic>
      <p:pic>
        <p:nvPicPr>
          <p:cNvPr id="10" name="Image 39" descr="https://www.creps-idf.fr/assets/images/partenaires-pages/radicalisation/csi.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99495" y="5951381"/>
            <a:ext cx="1295400" cy="662940"/>
          </a:xfrm>
          <a:prstGeom prst="rect">
            <a:avLst/>
          </a:prstGeom>
          <a:noFill/>
          <a:ln>
            <a:noFill/>
          </a:ln>
        </p:spPr>
      </p:pic>
      <p:pic>
        <p:nvPicPr>
          <p:cNvPr id="12" name="Image 47" descr="http://yarimproject.eu/wp-content/uploads/2018/09/CAI_logo-2.pn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164348" y="5805281"/>
            <a:ext cx="731520" cy="734695"/>
          </a:xfrm>
          <a:prstGeom prst="rect">
            <a:avLst/>
          </a:prstGeom>
          <a:noFill/>
          <a:ln>
            <a:noFill/>
          </a:ln>
        </p:spPr>
      </p:pic>
      <p:pic>
        <p:nvPicPr>
          <p:cNvPr id="13" name="Image 7">
            <a:extLst>
              <a:ext uri="{FF2B5EF4-FFF2-40B4-BE49-F238E27FC236}">
                <a16:creationId xmlns:a16="http://schemas.microsoft.com/office/drawing/2014/main" id="{285FAE34-29E0-084A-ACFE-F4EF6B274357}"/>
              </a:ext>
            </a:extLst>
          </p:cNvPr>
          <p:cNvPicPr/>
          <p:nvPr/>
        </p:nvPicPr>
        <p:blipFill>
          <a:blip r:embed="rId7">
            <a:extLst>
              <a:ext uri="{28A0092B-C50C-407E-A947-70E740481C1C}">
                <a14:useLocalDpi xmlns:a14="http://schemas.microsoft.com/office/drawing/2010/main" val="0"/>
              </a:ext>
            </a:extLst>
          </a:blip>
          <a:stretch>
            <a:fillRect/>
          </a:stretch>
        </p:blipFill>
        <p:spPr>
          <a:xfrm>
            <a:off x="10781226" y="5821157"/>
            <a:ext cx="723900" cy="702945"/>
          </a:xfrm>
          <a:prstGeom prst="rect">
            <a:avLst/>
          </a:prstGeom>
        </p:spPr>
      </p:pic>
      <p:sp>
        <p:nvSpPr>
          <p:cNvPr id="15" name="Titolo 1"/>
          <p:cNvSpPr txBox="1">
            <a:spLocks/>
          </p:cNvSpPr>
          <p:nvPr/>
        </p:nvSpPr>
        <p:spPr>
          <a:xfrm>
            <a:off x="1134012" y="2164623"/>
            <a:ext cx="9923976" cy="3193774"/>
          </a:xfrm>
          <a:prstGeom prst="rect">
            <a:avLst/>
          </a:prstGeom>
          <a:solidFill>
            <a:srgbClr val="C1E1C6"/>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fr-FR" sz="1800" dirty="0"/>
          </a:p>
        </p:txBody>
      </p:sp>
      <p:pic>
        <p:nvPicPr>
          <p:cNvPr id="5" name="Immagine 4">
            <a:extLst>
              <a:ext uri="{FF2B5EF4-FFF2-40B4-BE49-F238E27FC236}">
                <a16:creationId xmlns:a16="http://schemas.microsoft.com/office/drawing/2014/main" id="{FF66EE0D-0E1F-46B9-937E-74EB9E3489BF}"/>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220198" y="5785234"/>
            <a:ext cx="1618846" cy="774788"/>
          </a:xfrm>
          <a:prstGeom prst="rect">
            <a:avLst/>
          </a:prstGeom>
        </p:spPr>
      </p:pic>
      <p:sp>
        <p:nvSpPr>
          <p:cNvPr id="2" name="Segnaposto contenuto 1"/>
          <p:cNvSpPr>
            <a:spLocks noGrp="1"/>
          </p:cNvSpPr>
          <p:nvPr>
            <p:ph idx="1"/>
          </p:nvPr>
        </p:nvSpPr>
        <p:spPr>
          <a:xfrm>
            <a:off x="1377153" y="3273783"/>
            <a:ext cx="10058400" cy="2250882"/>
          </a:xfrm>
        </p:spPr>
        <p:txBody>
          <a:bodyPr>
            <a:normAutofit/>
          </a:bodyPr>
          <a:lstStyle/>
          <a:p>
            <a:pPr marL="0" indent="0">
              <a:buNone/>
            </a:pPr>
            <a:r>
              <a:rPr lang="fr-FR" sz="2800" dirty="0"/>
              <a:t>quelles contributions à la socialisation par sport pouvez-vous identifiez ?</a:t>
            </a:r>
            <a:endParaRPr lang="it-IT" sz="2800" dirty="0"/>
          </a:p>
        </p:txBody>
      </p:sp>
      <p:sp>
        <p:nvSpPr>
          <p:cNvPr id="14" name="Sottotitolo 3"/>
          <p:cNvSpPr txBox="1">
            <a:spLocks/>
          </p:cNvSpPr>
          <p:nvPr/>
        </p:nvSpPr>
        <p:spPr>
          <a:xfrm>
            <a:off x="1987827" y="423512"/>
            <a:ext cx="8469434" cy="360321"/>
          </a:xfrm>
          <a:prstGeom prst="rect">
            <a:avLst/>
          </a:prstGeom>
        </p:spPr>
        <p:txBody>
          <a:bodyPr vert="horz" lIns="91440" tIns="45720" rIns="91440" bIns="45720" rtlCol="0">
            <a:noAutofit/>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pPr marL="0" indent="0" algn="ctr">
              <a:buFont typeface="Wingdings" pitchFamily="2" charset="2"/>
              <a:buNone/>
            </a:pPr>
            <a:r>
              <a:rPr lang="it-IT" sz="3200" b="1" dirty="0"/>
              <a:t>EXERCICE 2</a:t>
            </a:r>
          </a:p>
          <a:p>
            <a:pPr algn="ctr"/>
            <a:endParaRPr lang="it-IT" sz="3200" b="1" dirty="0"/>
          </a:p>
        </p:txBody>
      </p:sp>
    </p:spTree>
    <p:extLst>
      <p:ext uri="{BB962C8B-B14F-4D97-AF65-F5344CB8AC3E}">
        <p14:creationId xmlns:p14="http://schemas.microsoft.com/office/powerpoint/2010/main" val="8228452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3"/>
          <p:cNvPicPr/>
          <p:nvPr/>
        </p:nvPicPr>
        <p:blipFill>
          <a:blip r:embed="rId2" cstate="print">
            <a:extLst>
              <a:ext uri="{28A0092B-C50C-407E-A947-70E740481C1C}">
                <a14:useLocalDpi xmlns:a14="http://schemas.microsoft.com/office/drawing/2010/main" val="0"/>
              </a:ext>
            </a:extLst>
          </a:blip>
          <a:stretch>
            <a:fillRect/>
          </a:stretch>
        </p:blipFill>
        <p:spPr>
          <a:xfrm>
            <a:off x="372111" y="292947"/>
            <a:ext cx="1615716" cy="621453"/>
          </a:xfrm>
          <a:prstGeom prst="rect">
            <a:avLst/>
          </a:prstGeom>
        </p:spPr>
      </p:pic>
      <p:pic>
        <p:nvPicPr>
          <p:cNvPr id="8" name="Image 7"/>
          <p:cNvPicPr/>
          <p:nvPr/>
        </p:nvPicPr>
        <p:blipFill>
          <a:blip r:embed="rId3" cstate="print">
            <a:extLst>
              <a:ext uri="{28A0092B-C50C-407E-A947-70E740481C1C}">
                <a14:useLocalDpi xmlns:a14="http://schemas.microsoft.com/office/drawing/2010/main" val="0"/>
              </a:ext>
            </a:extLst>
          </a:blip>
          <a:stretch>
            <a:fillRect/>
          </a:stretch>
        </p:blipFill>
        <p:spPr>
          <a:xfrm>
            <a:off x="10990776" y="207222"/>
            <a:ext cx="1028700" cy="902970"/>
          </a:xfrm>
          <a:prstGeom prst="rect">
            <a:avLst/>
          </a:prstGeom>
        </p:spPr>
      </p:pic>
      <p:pic>
        <p:nvPicPr>
          <p:cNvPr id="9" name="Image 38" descr="https://www.creps-idf.fr/assets/images/partenaires-pages/radicalisation/asvo.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2110" y="5951381"/>
            <a:ext cx="1151890" cy="647700"/>
          </a:xfrm>
          <a:prstGeom prst="rect">
            <a:avLst/>
          </a:prstGeom>
          <a:noFill/>
          <a:ln>
            <a:noFill/>
          </a:ln>
        </p:spPr>
      </p:pic>
      <p:pic>
        <p:nvPicPr>
          <p:cNvPr id="10" name="Image 39" descr="https://www.creps-idf.fr/assets/images/partenaires-pages/radicalisation/csi.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99495" y="5951381"/>
            <a:ext cx="1295400" cy="662940"/>
          </a:xfrm>
          <a:prstGeom prst="rect">
            <a:avLst/>
          </a:prstGeom>
          <a:noFill/>
          <a:ln>
            <a:noFill/>
          </a:ln>
        </p:spPr>
      </p:pic>
      <p:pic>
        <p:nvPicPr>
          <p:cNvPr id="12" name="Image 47" descr="http://yarimproject.eu/wp-content/uploads/2018/09/CAI_logo-2.pn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164348" y="5805281"/>
            <a:ext cx="731520" cy="734695"/>
          </a:xfrm>
          <a:prstGeom prst="rect">
            <a:avLst/>
          </a:prstGeom>
          <a:noFill/>
          <a:ln>
            <a:noFill/>
          </a:ln>
        </p:spPr>
      </p:pic>
      <p:pic>
        <p:nvPicPr>
          <p:cNvPr id="13" name="Image 7">
            <a:extLst>
              <a:ext uri="{FF2B5EF4-FFF2-40B4-BE49-F238E27FC236}">
                <a16:creationId xmlns:a16="http://schemas.microsoft.com/office/drawing/2014/main" id="{285FAE34-29E0-084A-ACFE-F4EF6B274357}"/>
              </a:ext>
            </a:extLst>
          </p:cNvPr>
          <p:cNvPicPr/>
          <p:nvPr/>
        </p:nvPicPr>
        <p:blipFill>
          <a:blip r:embed="rId7">
            <a:extLst>
              <a:ext uri="{28A0092B-C50C-407E-A947-70E740481C1C}">
                <a14:useLocalDpi xmlns:a14="http://schemas.microsoft.com/office/drawing/2010/main" val="0"/>
              </a:ext>
            </a:extLst>
          </a:blip>
          <a:stretch>
            <a:fillRect/>
          </a:stretch>
        </p:blipFill>
        <p:spPr>
          <a:xfrm>
            <a:off x="10781226" y="5821157"/>
            <a:ext cx="723900" cy="702945"/>
          </a:xfrm>
          <a:prstGeom prst="rect">
            <a:avLst/>
          </a:prstGeom>
        </p:spPr>
      </p:pic>
      <p:sp>
        <p:nvSpPr>
          <p:cNvPr id="15" name="Titolo 1"/>
          <p:cNvSpPr txBox="1">
            <a:spLocks/>
          </p:cNvSpPr>
          <p:nvPr/>
        </p:nvSpPr>
        <p:spPr>
          <a:xfrm>
            <a:off x="1066800" y="1181366"/>
            <a:ext cx="9923976" cy="4313432"/>
          </a:xfrm>
          <a:prstGeom prst="rect">
            <a:avLst/>
          </a:prstGeom>
          <a:solidFill>
            <a:srgbClr val="C1E1C6"/>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FR" sz="2000" b="1" dirty="0"/>
              <a:t>Situation 1</a:t>
            </a:r>
            <a:r>
              <a:rPr lang="fr-FR" sz="2000" dirty="0"/>
              <a:t> : Les garçons et les filles sont élevés de manière particulière en respectant certains stéréotypes véhiculés par la société. Par exemple lorsqu’un petit garçon tombe on va le remettre sur ses pieds et lui demander de ne pas pleurer, lui dire que ce n’est rien alors que la petite fille sera plutôt consolée, cajolée et on trouvera ses larmes plus « naturelles » (phénomène de différenciation ou socialisation différentielle). Tout cela vient du fait que la société considère que les garçons doivent être forts et ne pas se plaindre. Ainsi les garçons sont plus stimulés du point de vue moteur, sportif et les filles plutôt sur le plan affectif et artistique. </a:t>
            </a:r>
          </a:p>
          <a:p>
            <a:pPr algn="l"/>
            <a:endParaRPr lang="it-IT" sz="2000" dirty="0"/>
          </a:p>
          <a:p>
            <a:pPr algn="l"/>
            <a:r>
              <a:rPr lang="fr-FR" sz="2000" b="1" dirty="0"/>
              <a:t>Comment promouvoir l’égalité en sport ? </a:t>
            </a:r>
            <a:endParaRPr lang="fr-FR" sz="2000" dirty="0"/>
          </a:p>
          <a:p>
            <a:pPr algn="l"/>
            <a:r>
              <a:rPr lang="fr-FR" sz="2000" dirty="0"/>
              <a:t>____________________________________________________________________________</a:t>
            </a:r>
          </a:p>
          <a:p>
            <a:pPr algn="l"/>
            <a:endParaRPr lang="fr-FR" sz="2000" dirty="0"/>
          </a:p>
          <a:p>
            <a:pPr algn="l"/>
            <a:r>
              <a:rPr lang="fr-FR" sz="2000" b="1" dirty="0"/>
              <a:t>Situation 2 </a:t>
            </a:r>
            <a:r>
              <a:rPr lang="fr-FR" sz="2000" dirty="0"/>
              <a:t>: Le groupe de pair, se charge de remettre à sa place parfois brutalement, l'adolescent qui ne satisfait pas les normes de comportements qui sont celles de son genre. </a:t>
            </a:r>
          </a:p>
          <a:p>
            <a:pPr algn="l"/>
            <a:endParaRPr lang="it-IT" sz="2000" dirty="0"/>
          </a:p>
          <a:p>
            <a:pPr algn="l"/>
            <a:r>
              <a:rPr lang="fr-FR" sz="2000" b="1" dirty="0"/>
              <a:t>Comment réagir lorsque surviennent ces situations ?</a:t>
            </a:r>
          </a:p>
        </p:txBody>
      </p:sp>
      <p:pic>
        <p:nvPicPr>
          <p:cNvPr id="5" name="Immagine 4">
            <a:extLst>
              <a:ext uri="{FF2B5EF4-FFF2-40B4-BE49-F238E27FC236}">
                <a16:creationId xmlns:a16="http://schemas.microsoft.com/office/drawing/2014/main" id="{FF66EE0D-0E1F-46B9-937E-74EB9E3489BF}"/>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220198" y="5785234"/>
            <a:ext cx="1618846" cy="774788"/>
          </a:xfrm>
          <a:prstGeom prst="rect">
            <a:avLst/>
          </a:prstGeom>
        </p:spPr>
      </p:pic>
      <p:sp>
        <p:nvSpPr>
          <p:cNvPr id="14" name="Sottotitolo 3"/>
          <p:cNvSpPr txBox="1">
            <a:spLocks/>
          </p:cNvSpPr>
          <p:nvPr/>
        </p:nvSpPr>
        <p:spPr>
          <a:xfrm>
            <a:off x="1987827" y="423512"/>
            <a:ext cx="8469434" cy="360321"/>
          </a:xfrm>
          <a:prstGeom prst="rect">
            <a:avLst/>
          </a:prstGeom>
        </p:spPr>
        <p:txBody>
          <a:bodyPr vert="horz" lIns="91440" tIns="45720" rIns="91440" bIns="45720" rtlCol="0">
            <a:noAutofit/>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pPr marL="0" indent="0" algn="ctr">
              <a:buFont typeface="Wingdings" pitchFamily="2" charset="2"/>
              <a:buNone/>
            </a:pPr>
            <a:r>
              <a:rPr lang="it-IT" sz="3200" b="1"/>
              <a:t>EXERCICE 3</a:t>
            </a:r>
            <a:endParaRPr lang="it-IT" sz="3200" b="1" dirty="0"/>
          </a:p>
          <a:p>
            <a:pPr algn="ctr"/>
            <a:endParaRPr lang="it-IT" sz="3200" b="1" dirty="0"/>
          </a:p>
        </p:txBody>
      </p:sp>
    </p:spTree>
    <p:extLst>
      <p:ext uri="{BB962C8B-B14F-4D97-AF65-F5344CB8AC3E}">
        <p14:creationId xmlns:p14="http://schemas.microsoft.com/office/powerpoint/2010/main" val="41980373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ttotitolo 3"/>
          <p:cNvSpPr>
            <a:spLocks noGrp="1"/>
          </p:cNvSpPr>
          <p:nvPr>
            <p:ph idx="1"/>
          </p:nvPr>
        </p:nvSpPr>
        <p:spPr>
          <a:xfrm>
            <a:off x="2254584" y="83018"/>
            <a:ext cx="8469434" cy="1025861"/>
          </a:xfrm>
        </p:spPr>
        <p:txBody>
          <a:bodyPr>
            <a:normAutofit fontScale="77500" lnSpcReduction="20000"/>
          </a:bodyPr>
          <a:lstStyle/>
          <a:p>
            <a:pPr marL="0" indent="0" algn="ctr">
              <a:lnSpc>
                <a:spcPct val="107000"/>
              </a:lnSpc>
              <a:spcAft>
                <a:spcPts val="800"/>
              </a:spcAft>
              <a:buNone/>
            </a:pPr>
            <a:r>
              <a:rPr lang="fr-FR" sz="2600" b="1" dirty="0"/>
              <a:t>LE PROCESSUS DE RADICALISATION</a:t>
            </a:r>
            <a:endParaRPr lang="it-IT" sz="2600" b="1" dirty="0"/>
          </a:p>
          <a:p>
            <a:pPr marL="0" indent="0" algn="ctr">
              <a:lnSpc>
                <a:spcPct val="107000"/>
              </a:lnSpc>
              <a:spcAft>
                <a:spcPts val="800"/>
              </a:spcAft>
              <a:buNone/>
            </a:pPr>
            <a:r>
              <a:rPr lang="fr-FR" sz="2600" b="1" dirty="0"/>
              <a:t>Unité 2</a:t>
            </a:r>
            <a:r>
              <a:rPr lang="fr-FR" sz="2600" dirty="0"/>
              <a:t> : Signaux d'une éventuelle radicalisation</a:t>
            </a:r>
            <a:endParaRPr lang="it-IT" sz="26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it-IT" dirty="0"/>
          </a:p>
        </p:txBody>
      </p:sp>
      <p:pic>
        <p:nvPicPr>
          <p:cNvPr id="7" name="Image 3"/>
          <p:cNvPicPr/>
          <p:nvPr/>
        </p:nvPicPr>
        <p:blipFill>
          <a:blip r:embed="rId2" cstate="print">
            <a:extLst>
              <a:ext uri="{28A0092B-C50C-407E-A947-70E740481C1C}">
                <a14:useLocalDpi xmlns:a14="http://schemas.microsoft.com/office/drawing/2010/main" val="0"/>
              </a:ext>
            </a:extLst>
          </a:blip>
          <a:stretch>
            <a:fillRect/>
          </a:stretch>
        </p:blipFill>
        <p:spPr>
          <a:xfrm>
            <a:off x="372111" y="292947"/>
            <a:ext cx="1615716" cy="621453"/>
          </a:xfrm>
          <a:prstGeom prst="rect">
            <a:avLst/>
          </a:prstGeom>
        </p:spPr>
      </p:pic>
      <p:pic>
        <p:nvPicPr>
          <p:cNvPr id="8" name="Image 7"/>
          <p:cNvPicPr/>
          <p:nvPr/>
        </p:nvPicPr>
        <p:blipFill>
          <a:blip r:embed="rId3" cstate="print">
            <a:extLst>
              <a:ext uri="{28A0092B-C50C-407E-A947-70E740481C1C}">
                <a14:useLocalDpi xmlns:a14="http://schemas.microsoft.com/office/drawing/2010/main" val="0"/>
              </a:ext>
            </a:extLst>
          </a:blip>
          <a:stretch>
            <a:fillRect/>
          </a:stretch>
        </p:blipFill>
        <p:spPr>
          <a:xfrm>
            <a:off x="10990776" y="207222"/>
            <a:ext cx="1028700" cy="902970"/>
          </a:xfrm>
          <a:prstGeom prst="rect">
            <a:avLst/>
          </a:prstGeom>
        </p:spPr>
      </p:pic>
      <p:pic>
        <p:nvPicPr>
          <p:cNvPr id="9" name="Image 38" descr="https://www.creps-idf.fr/assets/images/partenaires-pages/radicalisation/asvo.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2110" y="5951381"/>
            <a:ext cx="1151890" cy="647700"/>
          </a:xfrm>
          <a:prstGeom prst="rect">
            <a:avLst/>
          </a:prstGeom>
          <a:noFill/>
          <a:ln>
            <a:noFill/>
          </a:ln>
        </p:spPr>
      </p:pic>
      <p:pic>
        <p:nvPicPr>
          <p:cNvPr id="10" name="Image 39" descr="https://www.creps-idf.fr/assets/images/partenaires-pages/radicalisation/csi.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99495" y="5951381"/>
            <a:ext cx="1295400" cy="662940"/>
          </a:xfrm>
          <a:prstGeom prst="rect">
            <a:avLst/>
          </a:prstGeom>
          <a:noFill/>
          <a:ln>
            <a:noFill/>
          </a:ln>
        </p:spPr>
      </p:pic>
      <p:pic>
        <p:nvPicPr>
          <p:cNvPr id="12" name="Image 47" descr="http://yarimproject.eu/wp-content/uploads/2018/09/CAI_logo-2.pn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164348" y="5805281"/>
            <a:ext cx="731520" cy="734695"/>
          </a:xfrm>
          <a:prstGeom prst="rect">
            <a:avLst/>
          </a:prstGeom>
          <a:noFill/>
          <a:ln>
            <a:noFill/>
          </a:ln>
        </p:spPr>
      </p:pic>
      <p:pic>
        <p:nvPicPr>
          <p:cNvPr id="13" name="Image 7">
            <a:extLst>
              <a:ext uri="{FF2B5EF4-FFF2-40B4-BE49-F238E27FC236}">
                <a16:creationId xmlns:a16="http://schemas.microsoft.com/office/drawing/2014/main" id="{285FAE34-29E0-084A-ACFE-F4EF6B274357}"/>
              </a:ext>
            </a:extLst>
          </p:cNvPr>
          <p:cNvPicPr/>
          <p:nvPr/>
        </p:nvPicPr>
        <p:blipFill>
          <a:blip r:embed="rId7">
            <a:extLst>
              <a:ext uri="{28A0092B-C50C-407E-A947-70E740481C1C}">
                <a14:useLocalDpi xmlns:a14="http://schemas.microsoft.com/office/drawing/2010/main" val="0"/>
              </a:ext>
            </a:extLst>
          </a:blip>
          <a:stretch>
            <a:fillRect/>
          </a:stretch>
        </p:blipFill>
        <p:spPr>
          <a:xfrm>
            <a:off x="10781226" y="5821157"/>
            <a:ext cx="723900" cy="702945"/>
          </a:xfrm>
          <a:prstGeom prst="rect">
            <a:avLst/>
          </a:prstGeom>
        </p:spPr>
      </p:pic>
      <p:pic>
        <p:nvPicPr>
          <p:cNvPr id="5" name="Immagine 4">
            <a:extLst>
              <a:ext uri="{FF2B5EF4-FFF2-40B4-BE49-F238E27FC236}">
                <a16:creationId xmlns:a16="http://schemas.microsoft.com/office/drawing/2014/main" id="{FF66EE0D-0E1F-46B9-937E-74EB9E3489BF}"/>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220198" y="5785234"/>
            <a:ext cx="1618846" cy="774788"/>
          </a:xfrm>
          <a:prstGeom prst="rect">
            <a:avLst/>
          </a:prstGeom>
        </p:spPr>
      </p:pic>
      <p:graphicFrame>
        <p:nvGraphicFramePr>
          <p:cNvPr id="6" name="Tabella 5"/>
          <p:cNvGraphicFramePr>
            <a:graphicFrameLocks noGrp="1"/>
          </p:cNvGraphicFramePr>
          <p:nvPr>
            <p:extLst>
              <p:ext uri="{D42A27DB-BD31-4B8C-83A1-F6EECF244321}">
                <p14:modId xmlns:p14="http://schemas.microsoft.com/office/powerpoint/2010/main" val="4201016090"/>
              </p:ext>
            </p:extLst>
          </p:nvPr>
        </p:nvGraphicFramePr>
        <p:xfrm>
          <a:off x="1066799" y="1714500"/>
          <a:ext cx="10189029" cy="3272972"/>
        </p:xfrm>
        <a:graphic>
          <a:graphicData uri="http://schemas.openxmlformats.org/drawingml/2006/table">
            <a:tbl>
              <a:tblPr firstRow="1" firstCol="1" bandRow="1">
                <a:tableStyleId>{5C22544A-7EE6-4342-B048-85BDC9FD1C3A}</a:tableStyleId>
              </a:tblPr>
              <a:tblGrid>
                <a:gridCol w="1338247">
                  <a:extLst>
                    <a:ext uri="{9D8B030D-6E8A-4147-A177-3AD203B41FA5}">
                      <a16:colId xmlns:a16="http://schemas.microsoft.com/office/drawing/2014/main" val="20000"/>
                    </a:ext>
                  </a:extLst>
                </a:gridCol>
                <a:gridCol w="8850782">
                  <a:extLst>
                    <a:ext uri="{9D8B030D-6E8A-4147-A177-3AD203B41FA5}">
                      <a16:colId xmlns:a16="http://schemas.microsoft.com/office/drawing/2014/main" val="20001"/>
                    </a:ext>
                  </a:extLst>
                </a:gridCol>
              </a:tblGrid>
              <a:tr h="3272972">
                <a:tc>
                  <a:txBody>
                    <a:bodyPr/>
                    <a:lstStyle/>
                    <a:p>
                      <a:pPr algn="ctr">
                        <a:lnSpc>
                          <a:spcPct val="107000"/>
                        </a:lnSpc>
                        <a:spcAft>
                          <a:spcPts val="800"/>
                        </a:spcAft>
                      </a:pPr>
                      <a:r>
                        <a:rPr lang="fr-FR" sz="1200" dirty="0">
                          <a:effectLst/>
                          <a:latin typeface="Calibri" panose="020F0502020204030204" pitchFamily="34" charset="0"/>
                          <a:ea typeface="Calibri" panose="020F0502020204030204" pitchFamily="34" charset="0"/>
                          <a:cs typeface="Times New Roman" panose="02020603050405020304" pitchFamily="18" charset="0"/>
                        </a:rPr>
                        <a:t>Eléments de construction du module</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indent="0" algn="just">
                        <a:lnSpc>
                          <a:spcPct val="107000"/>
                        </a:lnSpc>
                        <a:spcAft>
                          <a:spcPts val="800"/>
                        </a:spcAft>
                        <a:buFontTx/>
                        <a:buNone/>
                      </a:pPr>
                      <a:r>
                        <a:rPr lang="fr-FR" sz="1400" u="sng" dirty="0">
                          <a:effectLst/>
                        </a:rPr>
                        <a:t>L’objectif pédagogique </a:t>
                      </a:r>
                      <a:r>
                        <a:rPr lang="fr-FR" sz="1400" dirty="0">
                          <a:effectLst/>
                        </a:rPr>
                        <a:t>: </a:t>
                      </a:r>
                    </a:p>
                    <a:p>
                      <a:pPr marL="285750" indent="-285750" algn="just">
                        <a:lnSpc>
                          <a:spcPct val="107000"/>
                        </a:lnSpc>
                        <a:spcAft>
                          <a:spcPts val="800"/>
                        </a:spcAft>
                        <a:buFontTx/>
                        <a:buChar char="-"/>
                      </a:pPr>
                      <a:r>
                        <a:rPr lang="fr-FR" sz="1400" dirty="0">
                          <a:effectLst/>
                        </a:rPr>
                        <a:t>Préserver l’intégrité du sport et le développement d’une vigilance commune</a:t>
                      </a:r>
                      <a:endParaRPr lang="it-IT" sz="1400" u="none" dirty="0">
                        <a:effectLst/>
                      </a:endParaRPr>
                    </a:p>
                    <a:p>
                      <a:pPr marL="0" indent="0" algn="just">
                        <a:lnSpc>
                          <a:spcPct val="107000"/>
                        </a:lnSpc>
                        <a:spcAft>
                          <a:spcPts val="800"/>
                        </a:spcAft>
                        <a:buFontTx/>
                        <a:buNone/>
                      </a:pPr>
                      <a:r>
                        <a:rPr lang="fr-FR" sz="1400" u="sng" dirty="0">
                          <a:effectLst/>
                        </a:rPr>
                        <a:t>Objectif principal :</a:t>
                      </a:r>
                      <a:r>
                        <a:rPr lang="fr-FR" sz="1400" dirty="0">
                          <a:effectLst/>
                        </a:rPr>
                        <a:t> </a:t>
                      </a:r>
                    </a:p>
                    <a:p>
                      <a:pPr marL="285750" indent="-285750" algn="just">
                        <a:lnSpc>
                          <a:spcPct val="107000"/>
                        </a:lnSpc>
                        <a:spcAft>
                          <a:spcPts val="800"/>
                        </a:spcAft>
                        <a:buFontTx/>
                        <a:buChar char="-"/>
                      </a:pPr>
                      <a:r>
                        <a:rPr lang="fr-FR" sz="1400" dirty="0">
                          <a:effectLst/>
                        </a:rPr>
                        <a:t>Connaître les différentes dimensions du processus de radicalisation, les effets d’une socialisation déviante et des niveaux d’endoctrinement et comprendre la spécificité du développement psychosocial de l'adolescent</a:t>
                      </a:r>
                      <a:endParaRPr lang="it-IT" sz="1400" dirty="0">
                        <a:effectLst/>
                      </a:endParaRPr>
                    </a:p>
                    <a:p>
                      <a:pPr marL="285750" indent="-285750" algn="just">
                        <a:lnSpc>
                          <a:spcPct val="107000"/>
                        </a:lnSpc>
                        <a:spcAft>
                          <a:spcPts val="800"/>
                        </a:spcAft>
                        <a:buFontTx/>
                        <a:buChar char="-"/>
                      </a:pPr>
                      <a:r>
                        <a:rPr lang="fr-FR" sz="1400" dirty="0">
                          <a:effectLst/>
                        </a:rPr>
                        <a:t>Appréhender et définir à partir de situations concrètes ou d’outils support, de quête identitaire, résilience et processus de socialisation </a:t>
                      </a:r>
                      <a:endParaRPr lang="it-IT" sz="1400" dirty="0">
                        <a:effectLst/>
                      </a:endParaRPr>
                    </a:p>
                    <a:p>
                      <a:pPr marL="285750" indent="-285750" algn="just">
                        <a:lnSpc>
                          <a:spcPct val="107000"/>
                        </a:lnSpc>
                        <a:spcAft>
                          <a:spcPts val="800"/>
                        </a:spcAft>
                        <a:buFontTx/>
                        <a:buChar char="-"/>
                      </a:pPr>
                      <a:r>
                        <a:rPr lang="fr-FR" sz="1400" dirty="0">
                          <a:effectLst/>
                        </a:rPr>
                        <a:t>Connaître les signaux annonciateurs d’une possible radicalisation et de la crise biographique</a:t>
                      </a:r>
                      <a:endParaRPr lang="it-IT" sz="1400" dirty="0">
                        <a:effectLst/>
                      </a:endParaRPr>
                    </a:p>
                    <a:p>
                      <a:pPr marL="285750" indent="-285750" algn="just">
                        <a:lnSpc>
                          <a:spcPct val="107000"/>
                        </a:lnSpc>
                        <a:spcAft>
                          <a:spcPts val="800"/>
                        </a:spcAft>
                        <a:buFontTx/>
                        <a:buChar char="-"/>
                      </a:pPr>
                      <a:r>
                        <a:rPr lang="fr-FR" sz="1400" dirty="0">
                          <a:effectLst/>
                        </a:rPr>
                        <a:t>Prendre conscience de l’influence de l’adulte et des pairs en matière de socialisation mais aussi de coéducation</a:t>
                      </a:r>
                      <a:endParaRPr lang="it-IT" sz="1400" dirty="0">
                        <a:effectLst/>
                      </a:endParaRPr>
                    </a:p>
                  </a:txBody>
                  <a:tcPr marL="68580" marR="68580" marT="0" marB="0"/>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569783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ttotitolo 3"/>
          <p:cNvSpPr>
            <a:spLocks noGrp="1"/>
          </p:cNvSpPr>
          <p:nvPr>
            <p:ph idx="1"/>
          </p:nvPr>
        </p:nvSpPr>
        <p:spPr>
          <a:xfrm>
            <a:off x="4737207" y="292947"/>
            <a:ext cx="3427141" cy="902970"/>
          </a:xfrm>
        </p:spPr>
        <p:txBody>
          <a:bodyPr/>
          <a:lstStyle/>
          <a:p>
            <a:pPr marL="0" indent="0">
              <a:buNone/>
            </a:pPr>
            <a:r>
              <a:rPr lang="it-IT" dirty="0"/>
              <a:t>PRESENTATION</a:t>
            </a:r>
          </a:p>
        </p:txBody>
      </p:sp>
      <p:pic>
        <p:nvPicPr>
          <p:cNvPr id="7" name="Image 3"/>
          <p:cNvPicPr/>
          <p:nvPr/>
        </p:nvPicPr>
        <p:blipFill>
          <a:blip r:embed="rId2" cstate="print">
            <a:extLst>
              <a:ext uri="{28A0092B-C50C-407E-A947-70E740481C1C}">
                <a14:useLocalDpi xmlns:a14="http://schemas.microsoft.com/office/drawing/2010/main" val="0"/>
              </a:ext>
            </a:extLst>
          </a:blip>
          <a:stretch>
            <a:fillRect/>
          </a:stretch>
        </p:blipFill>
        <p:spPr>
          <a:xfrm>
            <a:off x="372111" y="292947"/>
            <a:ext cx="1615716" cy="621453"/>
          </a:xfrm>
          <a:prstGeom prst="rect">
            <a:avLst/>
          </a:prstGeom>
        </p:spPr>
      </p:pic>
      <p:pic>
        <p:nvPicPr>
          <p:cNvPr id="8" name="Image 7"/>
          <p:cNvPicPr/>
          <p:nvPr/>
        </p:nvPicPr>
        <p:blipFill>
          <a:blip r:embed="rId3" cstate="print">
            <a:extLst>
              <a:ext uri="{28A0092B-C50C-407E-A947-70E740481C1C}">
                <a14:useLocalDpi xmlns:a14="http://schemas.microsoft.com/office/drawing/2010/main" val="0"/>
              </a:ext>
            </a:extLst>
          </a:blip>
          <a:stretch>
            <a:fillRect/>
          </a:stretch>
        </p:blipFill>
        <p:spPr>
          <a:xfrm>
            <a:off x="10990776" y="207222"/>
            <a:ext cx="1028700" cy="902970"/>
          </a:xfrm>
          <a:prstGeom prst="rect">
            <a:avLst/>
          </a:prstGeom>
        </p:spPr>
      </p:pic>
      <p:pic>
        <p:nvPicPr>
          <p:cNvPr id="9" name="Image 38" descr="https://www.creps-idf.fr/assets/images/partenaires-pages/radicalisation/asvo.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2110" y="5951381"/>
            <a:ext cx="1151890" cy="647700"/>
          </a:xfrm>
          <a:prstGeom prst="rect">
            <a:avLst/>
          </a:prstGeom>
          <a:noFill/>
          <a:ln>
            <a:noFill/>
          </a:ln>
        </p:spPr>
      </p:pic>
      <p:pic>
        <p:nvPicPr>
          <p:cNvPr id="10" name="Image 39" descr="https://www.creps-idf.fr/assets/images/partenaires-pages/radicalisation/csi.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99495" y="5951381"/>
            <a:ext cx="1295400" cy="662940"/>
          </a:xfrm>
          <a:prstGeom prst="rect">
            <a:avLst/>
          </a:prstGeom>
          <a:noFill/>
          <a:ln>
            <a:noFill/>
          </a:ln>
        </p:spPr>
      </p:pic>
      <p:pic>
        <p:nvPicPr>
          <p:cNvPr id="12" name="Image 47" descr="http://yarimproject.eu/wp-content/uploads/2018/09/CAI_logo-2.pn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164348" y="5805281"/>
            <a:ext cx="731520" cy="734695"/>
          </a:xfrm>
          <a:prstGeom prst="rect">
            <a:avLst/>
          </a:prstGeom>
          <a:noFill/>
          <a:ln>
            <a:noFill/>
          </a:ln>
        </p:spPr>
      </p:pic>
      <p:pic>
        <p:nvPicPr>
          <p:cNvPr id="13" name="Image 7">
            <a:extLst>
              <a:ext uri="{FF2B5EF4-FFF2-40B4-BE49-F238E27FC236}">
                <a16:creationId xmlns:a16="http://schemas.microsoft.com/office/drawing/2014/main" id="{285FAE34-29E0-084A-ACFE-F4EF6B274357}"/>
              </a:ext>
            </a:extLst>
          </p:cNvPr>
          <p:cNvPicPr/>
          <p:nvPr/>
        </p:nvPicPr>
        <p:blipFill>
          <a:blip r:embed="rId7">
            <a:extLst>
              <a:ext uri="{28A0092B-C50C-407E-A947-70E740481C1C}">
                <a14:useLocalDpi xmlns:a14="http://schemas.microsoft.com/office/drawing/2010/main" val="0"/>
              </a:ext>
            </a:extLst>
          </a:blip>
          <a:stretch>
            <a:fillRect/>
          </a:stretch>
        </p:blipFill>
        <p:spPr>
          <a:xfrm>
            <a:off x="10781226" y="5821157"/>
            <a:ext cx="723900" cy="702945"/>
          </a:xfrm>
          <a:prstGeom prst="rect">
            <a:avLst/>
          </a:prstGeom>
        </p:spPr>
      </p:pic>
      <p:sp>
        <p:nvSpPr>
          <p:cNvPr id="15" name="Titolo 1"/>
          <p:cNvSpPr txBox="1">
            <a:spLocks/>
          </p:cNvSpPr>
          <p:nvPr/>
        </p:nvSpPr>
        <p:spPr>
          <a:xfrm>
            <a:off x="658752" y="975360"/>
            <a:ext cx="7298074" cy="4483517"/>
          </a:xfrm>
          <a:prstGeom prst="rect">
            <a:avLst/>
          </a:prstGeom>
          <a:solidFill>
            <a:schemeClr val="accent5">
              <a:lumMod val="40000"/>
              <a:lumOff val="60000"/>
            </a:schemeClr>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000" dirty="0"/>
              <a:t>The objective of this module 2 is to address the psychosocial interactions involved in the process of radicalization. In this regard, socialization is most often defined, as the process by which society imposes its rules and norms on the child. From an implicit or explicit learning, it must internalize ways of doing and thinking, ideals and practices, beliefs and rituals consistent with its living environments and groups of belonging</a:t>
            </a:r>
            <a:endParaRPr lang="en-US" sz="2000" dirty="0"/>
          </a:p>
          <a:p>
            <a:r>
              <a:rPr lang="en-US" sz="2000" dirty="0"/>
              <a:t>The family has a privileged socializing role towards the child because of its omnipresence, its emotional aspect and also because it is the first socializing agent. But it is not the only socializing agent and from primary socialization, the child is in contact with a large number of socializing agents: school, friends, nanny, other family members.</a:t>
            </a:r>
            <a:endParaRPr lang="en-US" sz="2000" dirty="0"/>
          </a:p>
          <a:p>
            <a:r>
              <a:rPr lang="en-US" sz="2000" dirty="0"/>
              <a:t>If school, as sport is a central body of primary socialization, it is not only through the knowledge it transmits, but also because it is a place of socialization by "peers": by those who are like us who resemble us, by other students. These "peers" convey a set of norms and values that will be quickly internalized by the child who wants to belong to the group.</a:t>
            </a:r>
            <a:endParaRPr lang="en-US" sz="2000" dirty="0">
              <a:effectLst/>
            </a:endParaRPr>
          </a:p>
        </p:txBody>
      </p:sp>
      <p:pic>
        <p:nvPicPr>
          <p:cNvPr id="5" name="Immagine 4">
            <a:extLst>
              <a:ext uri="{FF2B5EF4-FFF2-40B4-BE49-F238E27FC236}">
                <a16:creationId xmlns:a16="http://schemas.microsoft.com/office/drawing/2014/main" id="{FF66EE0D-0E1F-46B9-937E-74EB9E3489BF}"/>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220198" y="5785234"/>
            <a:ext cx="1618846" cy="774788"/>
          </a:xfrm>
          <a:prstGeom prst="rect">
            <a:avLst/>
          </a:prstGeom>
        </p:spPr>
      </p:pic>
      <p:pic>
        <p:nvPicPr>
          <p:cNvPr id="2" name="Picture 2" descr="Risultati immagini per sport e radicalizzazione">
            <a:extLst>
              <a:ext uri="{FF2B5EF4-FFF2-40B4-BE49-F238E27FC236}">
                <a16:creationId xmlns:a16="http://schemas.microsoft.com/office/drawing/2014/main" id="{87AB4CD0-7471-4B8D-AD70-E0E9458778D2}"/>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956826" y="1336672"/>
            <a:ext cx="38100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96735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ttotitolo 3"/>
          <p:cNvSpPr>
            <a:spLocks noGrp="1"/>
          </p:cNvSpPr>
          <p:nvPr>
            <p:ph idx="1"/>
          </p:nvPr>
        </p:nvSpPr>
        <p:spPr>
          <a:xfrm>
            <a:off x="4610100" y="292947"/>
            <a:ext cx="3187700" cy="902970"/>
          </a:xfrm>
        </p:spPr>
        <p:txBody>
          <a:bodyPr/>
          <a:lstStyle/>
          <a:p>
            <a:pPr marL="0" indent="0">
              <a:buNone/>
            </a:pPr>
            <a:r>
              <a:rPr lang="fr-FR" i="1" dirty="0"/>
              <a:t>QUÊTE IDENTITAIRE </a:t>
            </a:r>
            <a:endParaRPr lang="it-IT" dirty="0"/>
          </a:p>
        </p:txBody>
      </p:sp>
      <p:pic>
        <p:nvPicPr>
          <p:cNvPr id="7" name="Image 3"/>
          <p:cNvPicPr/>
          <p:nvPr/>
        </p:nvPicPr>
        <p:blipFill>
          <a:blip r:embed="rId2" cstate="print">
            <a:extLst>
              <a:ext uri="{28A0092B-C50C-407E-A947-70E740481C1C}">
                <a14:useLocalDpi xmlns:a14="http://schemas.microsoft.com/office/drawing/2010/main" val="0"/>
              </a:ext>
            </a:extLst>
          </a:blip>
          <a:stretch>
            <a:fillRect/>
          </a:stretch>
        </p:blipFill>
        <p:spPr>
          <a:xfrm>
            <a:off x="372111" y="292947"/>
            <a:ext cx="1615716" cy="621453"/>
          </a:xfrm>
          <a:prstGeom prst="rect">
            <a:avLst/>
          </a:prstGeom>
        </p:spPr>
      </p:pic>
      <p:pic>
        <p:nvPicPr>
          <p:cNvPr id="8" name="Image 7"/>
          <p:cNvPicPr/>
          <p:nvPr/>
        </p:nvPicPr>
        <p:blipFill>
          <a:blip r:embed="rId3" cstate="print">
            <a:extLst>
              <a:ext uri="{28A0092B-C50C-407E-A947-70E740481C1C}">
                <a14:useLocalDpi xmlns:a14="http://schemas.microsoft.com/office/drawing/2010/main" val="0"/>
              </a:ext>
            </a:extLst>
          </a:blip>
          <a:stretch>
            <a:fillRect/>
          </a:stretch>
        </p:blipFill>
        <p:spPr>
          <a:xfrm>
            <a:off x="10990776" y="207222"/>
            <a:ext cx="1028700" cy="902970"/>
          </a:xfrm>
          <a:prstGeom prst="rect">
            <a:avLst/>
          </a:prstGeom>
        </p:spPr>
      </p:pic>
      <p:pic>
        <p:nvPicPr>
          <p:cNvPr id="9" name="Image 38" descr="https://www.creps-idf.fr/assets/images/partenaires-pages/radicalisation/asvo.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2110" y="5951381"/>
            <a:ext cx="1151890" cy="647700"/>
          </a:xfrm>
          <a:prstGeom prst="rect">
            <a:avLst/>
          </a:prstGeom>
          <a:noFill/>
          <a:ln>
            <a:noFill/>
          </a:ln>
        </p:spPr>
      </p:pic>
      <p:pic>
        <p:nvPicPr>
          <p:cNvPr id="10" name="Image 39" descr="https://www.creps-idf.fr/assets/images/partenaires-pages/radicalisation/csi.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99495" y="5951381"/>
            <a:ext cx="1295400" cy="662940"/>
          </a:xfrm>
          <a:prstGeom prst="rect">
            <a:avLst/>
          </a:prstGeom>
          <a:noFill/>
          <a:ln>
            <a:noFill/>
          </a:ln>
        </p:spPr>
      </p:pic>
      <p:pic>
        <p:nvPicPr>
          <p:cNvPr id="12" name="Image 47" descr="http://yarimproject.eu/wp-content/uploads/2018/09/CAI_logo-2.pn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164348" y="5805281"/>
            <a:ext cx="731520" cy="734695"/>
          </a:xfrm>
          <a:prstGeom prst="rect">
            <a:avLst/>
          </a:prstGeom>
          <a:noFill/>
          <a:ln>
            <a:noFill/>
          </a:ln>
        </p:spPr>
      </p:pic>
      <p:pic>
        <p:nvPicPr>
          <p:cNvPr id="13" name="Image 7">
            <a:extLst>
              <a:ext uri="{FF2B5EF4-FFF2-40B4-BE49-F238E27FC236}">
                <a16:creationId xmlns:a16="http://schemas.microsoft.com/office/drawing/2014/main" id="{285FAE34-29E0-084A-ACFE-F4EF6B274357}"/>
              </a:ext>
            </a:extLst>
          </p:cNvPr>
          <p:cNvPicPr/>
          <p:nvPr/>
        </p:nvPicPr>
        <p:blipFill>
          <a:blip r:embed="rId7">
            <a:extLst>
              <a:ext uri="{28A0092B-C50C-407E-A947-70E740481C1C}">
                <a14:useLocalDpi xmlns:a14="http://schemas.microsoft.com/office/drawing/2010/main" val="0"/>
              </a:ext>
            </a:extLst>
          </a:blip>
          <a:stretch>
            <a:fillRect/>
          </a:stretch>
        </p:blipFill>
        <p:spPr>
          <a:xfrm>
            <a:off x="10781226" y="5821157"/>
            <a:ext cx="723900" cy="702945"/>
          </a:xfrm>
          <a:prstGeom prst="rect">
            <a:avLst/>
          </a:prstGeom>
        </p:spPr>
      </p:pic>
      <p:sp>
        <p:nvSpPr>
          <p:cNvPr id="15" name="Titolo 1"/>
          <p:cNvSpPr txBox="1">
            <a:spLocks/>
          </p:cNvSpPr>
          <p:nvPr/>
        </p:nvSpPr>
        <p:spPr>
          <a:xfrm>
            <a:off x="857250" y="1318683"/>
            <a:ext cx="9923976" cy="4185034"/>
          </a:xfrm>
          <a:prstGeom prst="rect">
            <a:avLst/>
          </a:prstGeom>
          <a:solidFill>
            <a:schemeClr val="accent5">
              <a:lumMod val="40000"/>
              <a:lumOff val="60000"/>
            </a:schemeClr>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FR" sz="1800" dirty="0"/>
              <a:t>L’identité n’est pas exclusive. L’individu est à l’intersection de différents cercles d’appartenance et de définition de soi qui, parfois, vont accroitre son incertitude identitaire. Ce processus dynamique oscille entre deux pôles contradictoires celui de la conformité à un ordre institutionnel et celui de la différenciation plus ou moins prononcée vis-à-vis d’un tel ordre. </a:t>
            </a:r>
          </a:p>
          <a:p>
            <a:pPr algn="l"/>
            <a:endParaRPr lang="fr-FR" sz="1800" dirty="0"/>
          </a:p>
          <a:p>
            <a:pPr algn="l"/>
            <a:r>
              <a:rPr lang="fr-FR" sz="1800" dirty="0"/>
              <a:t>L’individu est à l’intersection de différents cercles d’appartenance et de définition de soi qui, parfois, vont accroitre son incertitude identitaire. Ce processus dynamique oscille entre deux pôles contradictoires celui de la conformité à un ordre institutionnel et celui de la différenciation plus ou moins prononcée vis-à-vis d’un tel ordre.</a:t>
            </a:r>
          </a:p>
          <a:p>
            <a:pPr algn="l"/>
            <a:endParaRPr lang="fr-FR" sz="1800" dirty="0"/>
          </a:p>
          <a:p>
            <a:pPr algn="l"/>
            <a:r>
              <a:rPr lang="fr-FR" sz="1800" dirty="0"/>
              <a:t>L’individu est à l’intersection de différents cercles d’appartenance et de définition de soi qui, parfois, vont accroitre son incertitude identitaire. L’identité n’est pas exclusive</a:t>
            </a:r>
          </a:p>
          <a:p>
            <a:pPr algn="l"/>
            <a:endParaRPr lang="fr-FR" sz="1800" dirty="0"/>
          </a:p>
          <a:p>
            <a:pPr algn="l"/>
            <a:r>
              <a:rPr lang="fr-FR" sz="1800" dirty="0"/>
              <a:t>La « fragilité » des « jeunes » face aux idéologies extrémistes peut être notamment relever d’un parcours biographique caractérisé par une instabilité des repères identitaires culturels ou religieux ou à une transmission défaillante au sein de l’environnement familial.</a:t>
            </a:r>
          </a:p>
          <a:p>
            <a:pPr algn="l"/>
            <a:endParaRPr lang="fr-FR" sz="1800" dirty="0"/>
          </a:p>
        </p:txBody>
      </p:sp>
      <p:pic>
        <p:nvPicPr>
          <p:cNvPr id="5" name="Immagine 4">
            <a:extLst>
              <a:ext uri="{FF2B5EF4-FFF2-40B4-BE49-F238E27FC236}">
                <a16:creationId xmlns:a16="http://schemas.microsoft.com/office/drawing/2014/main" id="{FF66EE0D-0E1F-46B9-937E-74EB9E3489BF}"/>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220198" y="5785234"/>
            <a:ext cx="1618846" cy="774788"/>
          </a:xfrm>
          <a:prstGeom prst="rect">
            <a:avLst/>
          </a:prstGeom>
        </p:spPr>
      </p:pic>
    </p:spTree>
    <p:extLst>
      <p:ext uri="{BB962C8B-B14F-4D97-AF65-F5344CB8AC3E}">
        <p14:creationId xmlns:p14="http://schemas.microsoft.com/office/powerpoint/2010/main" val="13842157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3"/>
          <p:cNvPicPr/>
          <p:nvPr/>
        </p:nvPicPr>
        <p:blipFill>
          <a:blip r:embed="rId2" cstate="print">
            <a:extLst>
              <a:ext uri="{28A0092B-C50C-407E-A947-70E740481C1C}">
                <a14:useLocalDpi xmlns:a14="http://schemas.microsoft.com/office/drawing/2010/main" val="0"/>
              </a:ext>
            </a:extLst>
          </a:blip>
          <a:stretch>
            <a:fillRect/>
          </a:stretch>
        </p:blipFill>
        <p:spPr>
          <a:xfrm>
            <a:off x="372111" y="292947"/>
            <a:ext cx="1615716" cy="621453"/>
          </a:xfrm>
          <a:prstGeom prst="rect">
            <a:avLst/>
          </a:prstGeom>
        </p:spPr>
      </p:pic>
      <p:pic>
        <p:nvPicPr>
          <p:cNvPr id="8" name="Image 7"/>
          <p:cNvPicPr/>
          <p:nvPr/>
        </p:nvPicPr>
        <p:blipFill>
          <a:blip r:embed="rId3" cstate="print">
            <a:extLst>
              <a:ext uri="{28A0092B-C50C-407E-A947-70E740481C1C}">
                <a14:useLocalDpi xmlns:a14="http://schemas.microsoft.com/office/drawing/2010/main" val="0"/>
              </a:ext>
            </a:extLst>
          </a:blip>
          <a:stretch>
            <a:fillRect/>
          </a:stretch>
        </p:blipFill>
        <p:spPr>
          <a:xfrm>
            <a:off x="10990776" y="207222"/>
            <a:ext cx="1028700" cy="902970"/>
          </a:xfrm>
          <a:prstGeom prst="rect">
            <a:avLst/>
          </a:prstGeom>
        </p:spPr>
      </p:pic>
      <p:pic>
        <p:nvPicPr>
          <p:cNvPr id="9" name="Image 38" descr="https://www.creps-idf.fr/assets/images/partenaires-pages/radicalisation/asvo.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2110" y="5951381"/>
            <a:ext cx="1151890" cy="647700"/>
          </a:xfrm>
          <a:prstGeom prst="rect">
            <a:avLst/>
          </a:prstGeom>
          <a:noFill/>
          <a:ln>
            <a:noFill/>
          </a:ln>
        </p:spPr>
      </p:pic>
      <p:pic>
        <p:nvPicPr>
          <p:cNvPr id="10" name="Image 39" descr="https://www.creps-idf.fr/assets/images/partenaires-pages/radicalisation/csi.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99495" y="5951381"/>
            <a:ext cx="1295400" cy="662940"/>
          </a:xfrm>
          <a:prstGeom prst="rect">
            <a:avLst/>
          </a:prstGeom>
          <a:noFill/>
          <a:ln>
            <a:noFill/>
          </a:ln>
        </p:spPr>
      </p:pic>
      <p:pic>
        <p:nvPicPr>
          <p:cNvPr id="12" name="Image 47" descr="http://yarimproject.eu/wp-content/uploads/2018/09/CAI_logo-2.pn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164348" y="5805281"/>
            <a:ext cx="731520" cy="734695"/>
          </a:xfrm>
          <a:prstGeom prst="rect">
            <a:avLst/>
          </a:prstGeom>
          <a:noFill/>
          <a:ln>
            <a:noFill/>
          </a:ln>
        </p:spPr>
      </p:pic>
      <p:pic>
        <p:nvPicPr>
          <p:cNvPr id="13" name="Image 7">
            <a:extLst>
              <a:ext uri="{FF2B5EF4-FFF2-40B4-BE49-F238E27FC236}">
                <a16:creationId xmlns:a16="http://schemas.microsoft.com/office/drawing/2014/main" id="{285FAE34-29E0-084A-ACFE-F4EF6B274357}"/>
              </a:ext>
            </a:extLst>
          </p:cNvPr>
          <p:cNvPicPr/>
          <p:nvPr/>
        </p:nvPicPr>
        <p:blipFill>
          <a:blip r:embed="rId7">
            <a:extLst>
              <a:ext uri="{28A0092B-C50C-407E-A947-70E740481C1C}">
                <a14:useLocalDpi xmlns:a14="http://schemas.microsoft.com/office/drawing/2010/main" val="0"/>
              </a:ext>
            </a:extLst>
          </a:blip>
          <a:stretch>
            <a:fillRect/>
          </a:stretch>
        </p:blipFill>
        <p:spPr>
          <a:xfrm>
            <a:off x="10781226" y="5821157"/>
            <a:ext cx="723900" cy="702945"/>
          </a:xfrm>
          <a:prstGeom prst="rect">
            <a:avLst/>
          </a:prstGeom>
        </p:spPr>
      </p:pic>
      <p:sp>
        <p:nvSpPr>
          <p:cNvPr id="15" name="Titolo 1"/>
          <p:cNvSpPr txBox="1">
            <a:spLocks/>
          </p:cNvSpPr>
          <p:nvPr/>
        </p:nvSpPr>
        <p:spPr>
          <a:xfrm>
            <a:off x="1067633" y="1195917"/>
            <a:ext cx="9713593" cy="2474935"/>
          </a:xfrm>
          <a:prstGeom prst="rect">
            <a:avLst/>
          </a:prstGeom>
          <a:solidFill>
            <a:schemeClr val="accent5">
              <a:lumMod val="40000"/>
              <a:lumOff val="60000"/>
            </a:schemeClr>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FR" sz="1800" dirty="0"/>
              <a:t>Le processus menant à la radicalisation violente comporte plusieurs étapes : l’isolement du jeune de son environnement, qu’il s’agisse de sa famille, de ses amis, de l’école, de ses activités sportives et culturelles, l’effacement de l’individu au profit du groupe, la polarisation de l’espace social autour d’un « nous », opposé à « eux », l’adhésion à une idéologie et à une utopie, pouvant aboutir à une déshumanisation de soi et des autres : c’est cette déshumanisation qui rend possible le passage à l’acte, en coupant la personne de ses émotions et considérant que les autres sont des ennemis qu’il faut combattre et éradiquer.</a:t>
            </a:r>
          </a:p>
          <a:p>
            <a:pPr algn="l"/>
            <a:endParaRPr lang="fr-FR" sz="1800" dirty="0"/>
          </a:p>
          <a:p>
            <a:pPr algn="l"/>
            <a:r>
              <a:rPr lang="fr-FR" sz="1800" dirty="0"/>
              <a:t>Cette crise peut générer une bifurcation dans le parcours du jeune: </a:t>
            </a:r>
          </a:p>
          <a:p>
            <a:pPr algn="l"/>
            <a:endParaRPr lang="fr-FR" sz="1800" dirty="0"/>
          </a:p>
          <a:p>
            <a:r>
              <a:rPr lang="fr-FR" sz="1800" dirty="0"/>
              <a:t>il est nécessaire de savoir identifier les signaux qui révèlent cette crise</a:t>
            </a:r>
          </a:p>
        </p:txBody>
      </p:sp>
      <p:pic>
        <p:nvPicPr>
          <p:cNvPr id="5" name="Immagine 4">
            <a:extLst>
              <a:ext uri="{FF2B5EF4-FFF2-40B4-BE49-F238E27FC236}">
                <a16:creationId xmlns:a16="http://schemas.microsoft.com/office/drawing/2014/main" id="{FF66EE0D-0E1F-46B9-937E-74EB9E3489BF}"/>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220198" y="5785234"/>
            <a:ext cx="1618846" cy="774788"/>
          </a:xfrm>
          <a:prstGeom prst="rect">
            <a:avLst/>
          </a:prstGeom>
        </p:spPr>
      </p:pic>
      <p:sp>
        <p:nvSpPr>
          <p:cNvPr id="14" name="Sottotitolo 3"/>
          <p:cNvSpPr txBox="1">
            <a:spLocks/>
          </p:cNvSpPr>
          <p:nvPr/>
        </p:nvSpPr>
        <p:spPr>
          <a:xfrm>
            <a:off x="4610100" y="292947"/>
            <a:ext cx="3187700" cy="902970"/>
          </a:xfrm>
          <a:prstGeom prst="rect">
            <a:avLst/>
          </a:prstGeom>
        </p:spPr>
        <p:txBody>
          <a:bodyPr vert="horz" lIns="91440" tIns="45720" rIns="91440" bIns="45720" rtlCol="0">
            <a:normAutofit/>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pPr marL="0" indent="0">
              <a:buFont typeface="Wingdings" pitchFamily="2" charset="2"/>
              <a:buNone/>
            </a:pPr>
            <a:r>
              <a:rPr lang="fr-FR" i="1"/>
              <a:t>QUÊTE IDENTITAIRE </a:t>
            </a:r>
            <a:endParaRPr lang="it-IT" dirty="0"/>
          </a:p>
        </p:txBody>
      </p:sp>
      <p:pic>
        <p:nvPicPr>
          <p:cNvPr id="3" name="Immagine 2">
            <a:extLst>
              <a:ext uri="{FF2B5EF4-FFF2-40B4-BE49-F238E27FC236}">
                <a16:creationId xmlns:a16="http://schemas.microsoft.com/office/drawing/2014/main" id="{AF0A8C5B-599D-4938-B3DA-84D65E1A3CB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380610" y="3781904"/>
            <a:ext cx="3087638" cy="2058425"/>
          </a:xfrm>
          <a:prstGeom prst="rect">
            <a:avLst/>
          </a:prstGeom>
        </p:spPr>
      </p:pic>
    </p:spTree>
    <p:extLst>
      <p:ext uri="{BB962C8B-B14F-4D97-AF65-F5344CB8AC3E}">
        <p14:creationId xmlns:p14="http://schemas.microsoft.com/office/powerpoint/2010/main" val="36773632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ttotitolo 3"/>
          <p:cNvSpPr>
            <a:spLocks noGrp="1"/>
          </p:cNvSpPr>
          <p:nvPr>
            <p:ph idx="1"/>
          </p:nvPr>
        </p:nvSpPr>
        <p:spPr>
          <a:xfrm>
            <a:off x="2311792" y="282953"/>
            <a:ext cx="8469434" cy="902970"/>
          </a:xfrm>
        </p:spPr>
        <p:txBody>
          <a:bodyPr/>
          <a:lstStyle/>
          <a:p>
            <a:pPr marL="0" indent="0" algn="ctr">
              <a:buNone/>
            </a:pPr>
            <a:r>
              <a:rPr lang="fr-FR" dirty="0"/>
              <a:t>PROCESSUS DE RADICALISATION ET PARCOURS BIOGRAPHIQUES </a:t>
            </a:r>
          </a:p>
          <a:p>
            <a:pPr marL="0" indent="0" algn="ctr">
              <a:buNone/>
            </a:pPr>
            <a:r>
              <a:rPr lang="fr-FR" dirty="0"/>
              <a:t>pyramide de Mc </a:t>
            </a:r>
            <a:r>
              <a:rPr lang="fr-FR" dirty="0" err="1"/>
              <a:t>Cauley</a:t>
            </a:r>
            <a:r>
              <a:rPr lang="fr-FR" dirty="0"/>
              <a:t> et </a:t>
            </a:r>
            <a:r>
              <a:rPr lang="fr-FR" dirty="0" err="1"/>
              <a:t>Moskalenko</a:t>
            </a:r>
            <a:endParaRPr lang="it-IT" dirty="0"/>
          </a:p>
        </p:txBody>
      </p:sp>
      <p:pic>
        <p:nvPicPr>
          <p:cNvPr id="7" name="Image 3"/>
          <p:cNvPicPr/>
          <p:nvPr/>
        </p:nvPicPr>
        <p:blipFill>
          <a:blip r:embed="rId2" cstate="print">
            <a:extLst>
              <a:ext uri="{28A0092B-C50C-407E-A947-70E740481C1C}">
                <a14:useLocalDpi xmlns:a14="http://schemas.microsoft.com/office/drawing/2010/main" val="0"/>
              </a:ext>
            </a:extLst>
          </a:blip>
          <a:stretch>
            <a:fillRect/>
          </a:stretch>
        </p:blipFill>
        <p:spPr>
          <a:xfrm>
            <a:off x="372111" y="292947"/>
            <a:ext cx="1615716" cy="621453"/>
          </a:xfrm>
          <a:prstGeom prst="rect">
            <a:avLst/>
          </a:prstGeom>
        </p:spPr>
      </p:pic>
      <p:pic>
        <p:nvPicPr>
          <p:cNvPr id="8" name="Image 7"/>
          <p:cNvPicPr/>
          <p:nvPr/>
        </p:nvPicPr>
        <p:blipFill>
          <a:blip r:embed="rId3" cstate="print">
            <a:extLst>
              <a:ext uri="{28A0092B-C50C-407E-A947-70E740481C1C}">
                <a14:useLocalDpi xmlns:a14="http://schemas.microsoft.com/office/drawing/2010/main" val="0"/>
              </a:ext>
            </a:extLst>
          </a:blip>
          <a:stretch>
            <a:fillRect/>
          </a:stretch>
        </p:blipFill>
        <p:spPr>
          <a:xfrm>
            <a:off x="10990776" y="207222"/>
            <a:ext cx="1028700" cy="902970"/>
          </a:xfrm>
          <a:prstGeom prst="rect">
            <a:avLst/>
          </a:prstGeom>
        </p:spPr>
      </p:pic>
      <p:pic>
        <p:nvPicPr>
          <p:cNvPr id="9" name="Image 38" descr="https://www.creps-idf.fr/assets/images/partenaires-pages/radicalisation/asvo.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2110" y="5951381"/>
            <a:ext cx="1151890" cy="647700"/>
          </a:xfrm>
          <a:prstGeom prst="rect">
            <a:avLst/>
          </a:prstGeom>
          <a:noFill/>
          <a:ln>
            <a:noFill/>
          </a:ln>
        </p:spPr>
      </p:pic>
      <p:pic>
        <p:nvPicPr>
          <p:cNvPr id="10" name="Image 39" descr="https://www.creps-idf.fr/assets/images/partenaires-pages/radicalisation/csi.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99495" y="5951381"/>
            <a:ext cx="1295400" cy="662940"/>
          </a:xfrm>
          <a:prstGeom prst="rect">
            <a:avLst/>
          </a:prstGeom>
          <a:noFill/>
          <a:ln>
            <a:noFill/>
          </a:ln>
        </p:spPr>
      </p:pic>
      <p:pic>
        <p:nvPicPr>
          <p:cNvPr id="12" name="Image 47" descr="http://yarimproject.eu/wp-content/uploads/2018/09/CAI_logo-2.pn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164348" y="5805281"/>
            <a:ext cx="731520" cy="734695"/>
          </a:xfrm>
          <a:prstGeom prst="rect">
            <a:avLst/>
          </a:prstGeom>
          <a:noFill/>
          <a:ln>
            <a:noFill/>
          </a:ln>
        </p:spPr>
      </p:pic>
      <p:pic>
        <p:nvPicPr>
          <p:cNvPr id="13" name="Image 7">
            <a:extLst>
              <a:ext uri="{FF2B5EF4-FFF2-40B4-BE49-F238E27FC236}">
                <a16:creationId xmlns:a16="http://schemas.microsoft.com/office/drawing/2014/main" id="{285FAE34-29E0-084A-ACFE-F4EF6B274357}"/>
              </a:ext>
            </a:extLst>
          </p:cNvPr>
          <p:cNvPicPr/>
          <p:nvPr/>
        </p:nvPicPr>
        <p:blipFill>
          <a:blip r:embed="rId7">
            <a:extLst>
              <a:ext uri="{28A0092B-C50C-407E-A947-70E740481C1C}">
                <a14:useLocalDpi xmlns:a14="http://schemas.microsoft.com/office/drawing/2010/main" val="0"/>
              </a:ext>
            </a:extLst>
          </a:blip>
          <a:stretch>
            <a:fillRect/>
          </a:stretch>
        </p:blipFill>
        <p:spPr>
          <a:xfrm>
            <a:off x="10781226" y="5821157"/>
            <a:ext cx="723900" cy="702945"/>
          </a:xfrm>
          <a:prstGeom prst="rect">
            <a:avLst/>
          </a:prstGeom>
        </p:spPr>
      </p:pic>
      <p:sp>
        <p:nvSpPr>
          <p:cNvPr id="15" name="Titolo 1"/>
          <p:cNvSpPr txBox="1">
            <a:spLocks/>
          </p:cNvSpPr>
          <p:nvPr/>
        </p:nvSpPr>
        <p:spPr>
          <a:xfrm>
            <a:off x="1134012" y="2164623"/>
            <a:ext cx="9923976" cy="3193774"/>
          </a:xfrm>
          <a:prstGeom prst="rect">
            <a:avLst/>
          </a:prstGeom>
          <a:solidFill>
            <a:schemeClr val="accent5">
              <a:lumMod val="40000"/>
              <a:lumOff val="60000"/>
            </a:schemeClr>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fr-FR" sz="1800" dirty="0"/>
          </a:p>
        </p:txBody>
      </p:sp>
      <p:pic>
        <p:nvPicPr>
          <p:cNvPr id="5" name="Immagine 4">
            <a:extLst>
              <a:ext uri="{FF2B5EF4-FFF2-40B4-BE49-F238E27FC236}">
                <a16:creationId xmlns:a16="http://schemas.microsoft.com/office/drawing/2014/main" id="{FF66EE0D-0E1F-46B9-937E-74EB9E3489BF}"/>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220198" y="5785234"/>
            <a:ext cx="1618846" cy="774788"/>
          </a:xfrm>
          <a:prstGeom prst="rect">
            <a:avLst/>
          </a:prstGeom>
        </p:spPr>
      </p:pic>
      <p:pic>
        <p:nvPicPr>
          <p:cNvPr id="11" name="Image 22"/>
          <p:cNvPicPr/>
          <p:nvPr/>
        </p:nvPicPr>
        <p:blipFill>
          <a:blip r:embed="rId9">
            <a:extLst>
              <a:ext uri="{28A0092B-C50C-407E-A947-70E740481C1C}">
                <a14:useLocalDpi xmlns:a14="http://schemas.microsoft.com/office/drawing/2010/main" val="0"/>
              </a:ext>
            </a:extLst>
          </a:blip>
          <a:srcRect/>
          <a:stretch>
            <a:fillRect/>
          </a:stretch>
        </p:blipFill>
        <p:spPr bwMode="auto">
          <a:xfrm>
            <a:off x="3375638" y="2240354"/>
            <a:ext cx="5307965" cy="2910840"/>
          </a:xfrm>
          <a:prstGeom prst="rect">
            <a:avLst/>
          </a:prstGeom>
          <a:noFill/>
        </p:spPr>
      </p:pic>
      <p:sp>
        <p:nvSpPr>
          <p:cNvPr id="14" name="Flèche droite 25"/>
          <p:cNvSpPr/>
          <p:nvPr/>
        </p:nvSpPr>
        <p:spPr>
          <a:xfrm rot="826844">
            <a:off x="3702664" y="2179042"/>
            <a:ext cx="1603375" cy="764540"/>
          </a:xfrm>
          <a:prstGeom prst="rightArrow">
            <a:avLst/>
          </a:prstGeom>
          <a:solidFill>
            <a:sysClr val="window" lastClr="FFFFFF"/>
          </a:solidFill>
          <a:ln w="12700" cap="flat" cmpd="sng" algn="ctr">
            <a:solidFill>
              <a:srgbClr val="FF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fr-FR" sz="1100" b="1" baseline="30000" dirty="0">
                <a:effectLst/>
                <a:latin typeface="Calibri" panose="020F0502020204030204" pitchFamily="34" charset="0"/>
                <a:ea typeface="Calibri" panose="020F0502020204030204" pitchFamily="34" charset="0"/>
                <a:cs typeface="Times New Roman" panose="02020603050405020304" pitchFamily="18" charset="0"/>
              </a:rPr>
              <a:t>Crise biographique : bifurcation</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 name="Flèche droite 2"/>
          <p:cNvSpPr/>
          <p:nvPr/>
        </p:nvSpPr>
        <p:spPr>
          <a:xfrm rot="826844">
            <a:off x="3157863" y="2817006"/>
            <a:ext cx="1603375" cy="764540"/>
          </a:xfrm>
          <a:prstGeom prst="rightArrow">
            <a:avLst/>
          </a:prstGeom>
          <a:solidFill>
            <a:sysClr val="window" lastClr="FFFFFF"/>
          </a:solidFill>
          <a:ln w="12700" cap="flat" cmpd="sng" algn="ctr">
            <a:solidFill>
              <a:srgbClr val="FF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fr-FR" sz="900" b="0">
                <a:effectLst/>
                <a:latin typeface="Calibri" panose="020F0502020204030204" pitchFamily="34" charset="0"/>
                <a:ea typeface="Calibri" panose="020F0502020204030204" pitchFamily="34" charset="0"/>
                <a:cs typeface="Times New Roman" panose="02020603050405020304" pitchFamily="18" charset="0"/>
              </a:rPr>
              <a:t>Crise biographique : bifurcation</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7" name="Flèche droite 5"/>
          <p:cNvSpPr/>
          <p:nvPr/>
        </p:nvSpPr>
        <p:spPr>
          <a:xfrm rot="826844">
            <a:off x="2483684" y="3454970"/>
            <a:ext cx="1603375" cy="764540"/>
          </a:xfrm>
          <a:prstGeom prst="rightArrow">
            <a:avLst/>
          </a:prstGeom>
          <a:solidFill>
            <a:sysClr val="window" lastClr="FFFFFF"/>
          </a:solidFill>
          <a:ln w="12700" cap="flat" cmpd="sng" algn="ctr">
            <a:solidFill>
              <a:srgbClr val="FF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fr-FR" sz="900" b="0">
                <a:effectLst/>
                <a:latin typeface="Calibri" panose="020F0502020204030204" pitchFamily="34" charset="0"/>
                <a:ea typeface="Calibri" panose="020F0502020204030204" pitchFamily="34" charset="0"/>
                <a:cs typeface="Times New Roman" panose="02020603050405020304" pitchFamily="18" charset="0"/>
              </a:rPr>
              <a:t>Crise biographique : bifurcation</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043461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ttotitolo 3"/>
          <p:cNvSpPr>
            <a:spLocks noGrp="1"/>
          </p:cNvSpPr>
          <p:nvPr>
            <p:ph idx="1"/>
          </p:nvPr>
        </p:nvSpPr>
        <p:spPr>
          <a:xfrm>
            <a:off x="4484278" y="292947"/>
            <a:ext cx="4709532" cy="902970"/>
          </a:xfrm>
        </p:spPr>
        <p:txBody>
          <a:bodyPr/>
          <a:lstStyle/>
          <a:p>
            <a:pPr marL="0" indent="0">
              <a:buNone/>
            </a:pPr>
            <a:r>
              <a:rPr lang="it-IT" dirty="0"/>
              <a:t>ORIGINES DE LA RADICALISATION</a:t>
            </a:r>
          </a:p>
        </p:txBody>
      </p:sp>
      <p:pic>
        <p:nvPicPr>
          <p:cNvPr id="7" name="Image 3"/>
          <p:cNvPicPr/>
          <p:nvPr/>
        </p:nvPicPr>
        <p:blipFill>
          <a:blip r:embed="rId2" cstate="print">
            <a:extLst>
              <a:ext uri="{28A0092B-C50C-407E-A947-70E740481C1C}">
                <a14:useLocalDpi xmlns:a14="http://schemas.microsoft.com/office/drawing/2010/main" val="0"/>
              </a:ext>
            </a:extLst>
          </a:blip>
          <a:stretch>
            <a:fillRect/>
          </a:stretch>
        </p:blipFill>
        <p:spPr>
          <a:xfrm>
            <a:off x="372111" y="292947"/>
            <a:ext cx="1615716" cy="621453"/>
          </a:xfrm>
          <a:prstGeom prst="rect">
            <a:avLst/>
          </a:prstGeom>
        </p:spPr>
      </p:pic>
      <p:pic>
        <p:nvPicPr>
          <p:cNvPr id="8" name="Image 7"/>
          <p:cNvPicPr/>
          <p:nvPr/>
        </p:nvPicPr>
        <p:blipFill>
          <a:blip r:embed="rId3" cstate="print">
            <a:extLst>
              <a:ext uri="{28A0092B-C50C-407E-A947-70E740481C1C}">
                <a14:useLocalDpi xmlns:a14="http://schemas.microsoft.com/office/drawing/2010/main" val="0"/>
              </a:ext>
            </a:extLst>
          </a:blip>
          <a:stretch>
            <a:fillRect/>
          </a:stretch>
        </p:blipFill>
        <p:spPr>
          <a:xfrm>
            <a:off x="10990776" y="207222"/>
            <a:ext cx="1028700" cy="902970"/>
          </a:xfrm>
          <a:prstGeom prst="rect">
            <a:avLst/>
          </a:prstGeom>
        </p:spPr>
      </p:pic>
      <p:pic>
        <p:nvPicPr>
          <p:cNvPr id="9" name="Image 38" descr="https://www.creps-idf.fr/assets/images/partenaires-pages/radicalisation/asvo.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2110" y="5951381"/>
            <a:ext cx="1151890" cy="647700"/>
          </a:xfrm>
          <a:prstGeom prst="rect">
            <a:avLst/>
          </a:prstGeom>
          <a:noFill/>
          <a:ln>
            <a:noFill/>
          </a:ln>
        </p:spPr>
      </p:pic>
      <p:pic>
        <p:nvPicPr>
          <p:cNvPr id="10" name="Image 39" descr="https://www.creps-idf.fr/assets/images/partenaires-pages/radicalisation/csi.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99495" y="5951381"/>
            <a:ext cx="1295400" cy="662940"/>
          </a:xfrm>
          <a:prstGeom prst="rect">
            <a:avLst/>
          </a:prstGeom>
          <a:noFill/>
          <a:ln>
            <a:noFill/>
          </a:ln>
        </p:spPr>
      </p:pic>
      <p:pic>
        <p:nvPicPr>
          <p:cNvPr id="12" name="Image 47" descr="http://yarimproject.eu/wp-content/uploads/2018/09/CAI_logo-2.pn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164348" y="5805281"/>
            <a:ext cx="731520" cy="734695"/>
          </a:xfrm>
          <a:prstGeom prst="rect">
            <a:avLst/>
          </a:prstGeom>
          <a:noFill/>
          <a:ln>
            <a:noFill/>
          </a:ln>
        </p:spPr>
      </p:pic>
      <p:pic>
        <p:nvPicPr>
          <p:cNvPr id="13" name="Image 7">
            <a:extLst>
              <a:ext uri="{FF2B5EF4-FFF2-40B4-BE49-F238E27FC236}">
                <a16:creationId xmlns:a16="http://schemas.microsoft.com/office/drawing/2014/main" id="{285FAE34-29E0-084A-ACFE-F4EF6B274357}"/>
              </a:ext>
            </a:extLst>
          </p:cNvPr>
          <p:cNvPicPr/>
          <p:nvPr/>
        </p:nvPicPr>
        <p:blipFill>
          <a:blip r:embed="rId7">
            <a:extLst>
              <a:ext uri="{28A0092B-C50C-407E-A947-70E740481C1C}">
                <a14:useLocalDpi xmlns:a14="http://schemas.microsoft.com/office/drawing/2010/main" val="0"/>
              </a:ext>
            </a:extLst>
          </a:blip>
          <a:stretch>
            <a:fillRect/>
          </a:stretch>
        </p:blipFill>
        <p:spPr>
          <a:xfrm>
            <a:off x="10781226" y="5821157"/>
            <a:ext cx="723900" cy="702945"/>
          </a:xfrm>
          <a:prstGeom prst="rect">
            <a:avLst/>
          </a:prstGeom>
        </p:spPr>
      </p:pic>
      <p:sp>
        <p:nvSpPr>
          <p:cNvPr id="15" name="Titolo 1"/>
          <p:cNvSpPr txBox="1">
            <a:spLocks/>
          </p:cNvSpPr>
          <p:nvPr/>
        </p:nvSpPr>
        <p:spPr>
          <a:xfrm>
            <a:off x="857250" y="1384037"/>
            <a:ext cx="9923976" cy="3193774"/>
          </a:xfrm>
          <a:prstGeom prst="rect">
            <a:avLst/>
          </a:prstGeom>
          <a:solidFill>
            <a:schemeClr val="accent5">
              <a:lumMod val="40000"/>
              <a:lumOff val="60000"/>
            </a:schemeClr>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FR" sz="1800" dirty="0"/>
              <a:t>Depuis l’origine, des études criminologiques sur la délinquance juvénile, les chercheurs ont pointé du doigt le rôle du groupe des pairs et l’apprentissage social de la transgression. L’entrée en radicalisation peut résulter d'une crise biographique : </a:t>
            </a:r>
            <a:endParaRPr lang="it-IT" sz="1800" dirty="0"/>
          </a:p>
          <a:p>
            <a:pPr algn="l"/>
            <a:r>
              <a:rPr lang="fr-FR" sz="1800" dirty="0"/>
              <a:t>- rupture brutale d'une relation</a:t>
            </a:r>
            <a:endParaRPr lang="it-IT" sz="1800" dirty="0"/>
          </a:p>
          <a:p>
            <a:pPr algn="l"/>
            <a:r>
              <a:rPr lang="fr-FR" sz="1800" dirty="0"/>
              <a:t>- d'une expérience d'échec : pas de travail, abandon scolaire précoce</a:t>
            </a:r>
            <a:endParaRPr lang="it-IT" sz="1800" dirty="0"/>
          </a:p>
          <a:p>
            <a:pPr algn="l"/>
            <a:r>
              <a:rPr lang="fr-FR" sz="1800" dirty="0"/>
              <a:t>- d'une recherche de sens et d'orientation : sentiment d'absurdité, essayer de faire face à un environnement hostile),</a:t>
            </a:r>
            <a:endParaRPr lang="it-IT" sz="1800" dirty="0"/>
          </a:p>
          <a:p>
            <a:pPr marL="285750" indent="-285750" algn="l">
              <a:buFontTx/>
              <a:buChar char="-"/>
            </a:pPr>
            <a:r>
              <a:rPr lang="fr-FR" sz="1800" dirty="0"/>
              <a:t>une distinction consciente de la génération des parents qui peut parfois être provocatrice ou une pression institutionnelle (par exemple : le statut d'étranger, les sentiments d'avilissement, de colère, d’incompréhension de son environnement social et (monde nouveau/monde ancien). </a:t>
            </a:r>
          </a:p>
          <a:p>
            <a:pPr marL="285750" indent="-285750" algn="l">
              <a:buFontTx/>
              <a:buChar char="-"/>
            </a:pPr>
            <a:endParaRPr lang="it-IT" sz="1800" dirty="0"/>
          </a:p>
          <a:p>
            <a:pPr algn="l"/>
            <a:r>
              <a:rPr lang="fr-FR" sz="1800" dirty="0"/>
              <a:t>De toute évidence, d'autres influences contribuent à la naissance et au renforcement de la radicalisation, de nature interne (personnes en général, amis, famille, personnel d'une institution), ou externe (organisations extrêmes, recrutement ciblé) et les médias (Internet, musique, plateformes sociales).</a:t>
            </a:r>
            <a:endParaRPr lang="it-IT" sz="1800" dirty="0"/>
          </a:p>
        </p:txBody>
      </p:sp>
      <p:pic>
        <p:nvPicPr>
          <p:cNvPr id="5" name="Immagine 4">
            <a:extLst>
              <a:ext uri="{FF2B5EF4-FFF2-40B4-BE49-F238E27FC236}">
                <a16:creationId xmlns:a16="http://schemas.microsoft.com/office/drawing/2014/main" id="{FF66EE0D-0E1F-46B9-937E-74EB9E3489BF}"/>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220198" y="5785234"/>
            <a:ext cx="1618846" cy="774788"/>
          </a:xfrm>
          <a:prstGeom prst="rect">
            <a:avLst/>
          </a:prstGeom>
        </p:spPr>
      </p:pic>
    </p:spTree>
    <p:extLst>
      <p:ext uri="{BB962C8B-B14F-4D97-AF65-F5344CB8AC3E}">
        <p14:creationId xmlns:p14="http://schemas.microsoft.com/office/powerpoint/2010/main" val="625981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ttotitolo 3"/>
          <p:cNvSpPr>
            <a:spLocks noGrp="1"/>
          </p:cNvSpPr>
          <p:nvPr>
            <p:ph idx="1"/>
          </p:nvPr>
        </p:nvSpPr>
        <p:spPr>
          <a:xfrm>
            <a:off x="2148468" y="462915"/>
            <a:ext cx="8469434" cy="902970"/>
          </a:xfrm>
        </p:spPr>
        <p:txBody>
          <a:bodyPr/>
          <a:lstStyle/>
          <a:p>
            <a:pPr marL="0" indent="0">
              <a:buNone/>
            </a:pPr>
            <a:r>
              <a:rPr lang="fr-FR" dirty="0"/>
              <a:t>LES SIGNAUX ANNONCIATEURS D’UNE POSSIBLE RADICALISATION </a:t>
            </a:r>
            <a:endParaRPr lang="it-IT" dirty="0"/>
          </a:p>
        </p:txBody>
      </p:sp>
      <p:pic>
        <p:nvPicPr>
          <p:cNvPr id="7" name="Image 3"/>
          <p:cNvPicPr/>
          <p:nvPr/>
        </p:nvPicPr>
        <p:blipFill>
          <a:blip r:embed="rId2" cstate="print">
            <a:extLst>
              <a:ext uri="{28A0092B-C50C-407E-A947-70E740481C1C}">
                <a14:useLocalDpi xmlns:a14="http://schemas.microsoft.com/office/drawing/2010/main" val="0"/>
              </a:ext>
            </a:extLst>
          </a:blip>
          <a:stretch>
            <a:fillRect/>
          </a:stretch>
        </p:blipFill>
        <p:spPr>
          <a:xfrm>
            <a:off x="372111" y="292947"/>
            <a:ext cx="1615716" cy="621453"/>
          </a:xfrm>
          <a:prstGeom prst="rect">
            <a:avLst/>
          </a:prstGeom>
        </p:spPr>
      </p:pic>
      <p:pic>
        <p:nvPicPr>
          <p:cNvPr id="8" name="Image 7"/>
          <p:cNvPicPr/>
          <p:nvPr/>
        </p:nvPicPr>
        <p:blipFill>
          <a:blip r:embed="rId3" cstate="print">
            <a:extLst>
              <a:ext uri="{28A0092B-C50C-407E-A947-70E740481C1C}">
                <a14:useLocalDpi xmlns:a14="http://schemas.microsoft.com/office/drawing/2010/main" val="0"/>
              </a:ext>
            </a:extLst>
          </a:blip>
          <a:stretch>
            <a:fillRect/>
          </a:stretch>
        </p:blipFill>
        <p:spPr>
          <a:xfrm>
            <a:off x="10990776" y="207222"/>
            <a:ext cx="1028700" cy="902970"/>
          </a:xfrm>
          <a:prstGeom prst="rect">
            <a:avLst/>
          </a:prstGeom>
        </p:spPr>
      </p:pic>
      <p:pic>
        <p:nvPicPr>
          <p:cNvPr id="9" name="Image 38" descr="https://www.creps-idf.fr/assets/images/partenaires-pages/radicalisation/asvo.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2110" y="5951381"/>
            <a:ext cx="1151890" cy="647700"/>
          </a:xfrm>
          <a:prstGeom prst="rect">
            <a:avLst/>
          </a:prstGeom>
          <a:noFill/>
          <a:ln>
            <a:noFill/>
          </a:ln>
        </p:spPr>
      </p:pic>
      <p:pic>
        <p:nvPicPr>
          <p:cNvPr id="10" name="Image 39" descr="https://www.creps-idf.fr/assets/images/partenaires-pages/radicalisation/csi.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99495" y="5951381"/>
            <a:ext cx="1295400" cy="662940"/>
          </a:xfrm>
          <a:prstGeom prst="rect">
            <a:avLst/>
          </a:prstGeom>
          <a:noFill/>
          <a:ln>
            <a:noFill/>
          </a:ln>
        </p:spPr>
      </p:pic>
      <p:pic>
        <p:nvPicPr>
          <p:cNvPr id="12" name="Image 47" descr="http://yarimproject.eu/wp-content/uploads/2018/09/CAI_logo-2.pn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164348" y="5805281"/>
            <a:ext cx="731520" cy="734695"/>
          </a:xfrm>
          <a:prstGeom prst="rect">
            <a:avLst/>
          </a:prstGeom>
          <a:noFill/>
          <a:ln>
            <a:noFill/>
          </a:ln>
        </p:spPr>
      </p:pic>
      <p:pic>
        <p:nvPicPr>
          <p:cNvPr id="13" name="Image 7">
            <a:extLst>
              <a:ext uri="{FF2B5EF4-FFF2-40B4-BE49-F238E27FC236}">
                <a16:creationId xmlns:a16="http://schemas.microsoft.com/office/drawing/2014/main" id="{285FAE34-29E0-084A-ACFE-F4EF6B274357}"/>
              </a:ext>
            </a:extLst>
          </p:cNvPr>
          <p:cNvPicPr/>
          <p:nvPr/>
        </p:nvPicPr>
        <p:blipFill>
          <a:blip r:embed="rId7">
            <a:extLst>
              <a:ext uri="{28A0092B-C50C-407E-A947-70E740481C1C}">
                <a14:useLocalDpi xmlns:a14="http://schemas.microsoft.com/office/drawing/2010/main" val="0"/>
              </a:ext>
            </a:extLst>
          </a:blip>
          <a:stretch>
            <a:fillRect/>
          </a:stretch>
        </p:blipFill>
        <p:spPr>
          <a:xfrm>
            <a:off x="10781226" y="5821157"/>
            <a:ext cx="723900" cy="702945"/>
          </a:xfrm>
          <a:prstGeom prst="rect">
            <a:avLst/>
          </a:prstGeom>
        </p:spPr>
      </p:pic>
      <p:sp>
        <p:nvSpPr>
          <p:cNvPr id="15" name="Titolo 1"/>
          <p:cNvSpPr txBox="1">
            <a:spLocks/>
          </p:cNvSpPr>
          <p:nvPr/>
        </p:nvSpPr>
        <p:spPr>
          <a:xfrm>
            <a:off x="880362" y="1527716"/>
            <a:ext cx="10624763" cy="4021871"/>
          </a:xfrm>
          <a:prstGeom prst="rect">
            <a:avLst/>
          </a:prstGeom>
          <a:solidFill>
            <a:schemeClr val="accent5">
              <a:lumMod val="40000"/>
              <a:lumOff val="60000"/>
            </a:schemeClr>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85750" indent="-285750" algn="l">
              <a:buFont typeface="Wingdings" panose="05000000000000000000" pitchFamily="2" charset="2"/>
              <a:buChar char="Ø"/>
            </a:pPr>
            <a:r>
              <a:rPr lang="fr-FR" sz="1600" dirty="0"/>
              <a:t>conflit d'identité personnelle (expérience de discrimination et / ou de tension politique et sociale, désorientation)</a:t>
            </a:r>
            <a:endParaRPr lang="it-IT" sz="1600" dirty="0"/>
          </a:p>
          <a:p>
            <a:pPr marL="285750" indent="-285750" algn="l">
              <a:buFont typeface="Wingdings" panose="05000000000000000000" pitchFamily="2" charset="2"/>
              <a:buChar char="Ø"/>
            </a:pPr>
            <a:r>
              <a:rPr lang="fr-FR" sz="1600" dirty="0"/>
              <a:t>discours « victimaire » : transformer les blessures réelles ou imaginées en sentiment de préjudice</a:t>
            </a:r>
            <a:endParaRPr lang="it-IT" sz="1600" dirty="0"/>
          </a:p>
          <a:p>
            <a:pPr marL="285750" indent="-285750" algn="l">
              <a:buFont typeface="Wingdings" panose="05000000000000000000" pitchFamily="2" charset="2"/>
              <a:buChar char="Ø"/>
            </a:pPr>
            <a:r>
              <a:rPr lang="fr-FR" sz="1600" dirty="0"/>
              <a:t>idéologie (identifier les coupables et proposer une solution)</a:t>
            </a:r>
            <a:endParaRPr lang="it-IT" sz="1600" dirty="0"/>
          </a:p>
          <a:p>
            <a:pPr marL="285750" indent="-285750" algn="l">
              <a:buFont typeface="Wingdings" panose="05000000000000000000" pitchFamily="2" charset="2"/>
              <a:buChar char="Ø"/>
            </a:pPr>
            <a:r>
              <a:rPr lang="fr-FR" sz="1600" dirty="0"/>
              <a:t>discours communautariste :  adhésion progressive aux préceptes de vie édictés par la communauté, placée au-dessus des autres, et qui conduit à la mise à l’écart de tout ce qui est différent de soi</a:t>
            </a:r>
            <a:endParaRPr lang="it-IT" sz="1600" dirty="0"/>
          </a:p>
          <a:p>
            <a:pPr marL="285750" indent="-285750" algn="l">
              <a:buFont typeface="Wingdings" panose="05000000000000000000" pitchFamily="2" charset="2"/>
              <a:buChar char="Ø"/>
            </a:pPr>
            <a:r>
              <a:rPr lang="fr-FR" sz="1600" dirty="0" err="1"/>
              <a:t>complotisme</a:t>
            </a:r>
            <a:r>
              <a:rPr lang="fr-FR" sz="1600" dirty="0"/>
              <a:t> : théorie qui récuse la version communément admise d’un événement et cherche à démontrer que celui-ci résulte d’un complot fomenté par une minorité active.</a:t>
            </a:r>
            <a:endParaRPr lang="it-IT" sz="1600" dirty="0"/>
          </a:p>
          <a:p>
            <a:pPr marL="285750" indent="-285750" algn="l">
              <a:buFont typeface="Wingdings" panose="05000000000000000000" pitchFamily="2" charset="2"/>
              <a:buChar char="Ø"/>
            </a:pPr>
            <a:r>
              <a:rPr lang="fr-FR" sz="1600" dirty="0"/>
              <a:t>changement soudain de personnalité (les préférences et habitudes antérieures sont abandonnées, la tenue change, la routine quotidienne est soumise à un plan strict, changement ou adoption de nouveaux rituels sociaux)</a:t>
            </a:r>
          </a:p>
          <a:p>
            <a:pPr marL="285750" indent="-285750" algn="l">
              <a:buFont typeface="Wingdings" panose="05000000000000000000" pitchFamily="2" charset="2"/>
              <a:buChar char="Ø"/>
            </a:pPr>
            <a:r>
              <a:rPr lang="fr-FR" sz="1600" dirty="0"/>
              <a:t>vision en tunnel (le monde n'est vu que par une seule perspective)</a:t>
            </a:r>
            <a:endParaRPr lang="it-IT" sz="1600" dirty="0"/>
          </a:p>
          <a:p>
            <a:pPr marL="285750" indent="-285750" algn="l">
              <a:buFont typeface="Wingdings" panose="05000000000000000000" pitchFamily="2" charset="2"/>
              <a:buChar char="Ø"/>
            </a:pPr>
            <a:r>
              <a:rPr lang="fr-FR" sz="1600" dirty="0"/>
              <a:t>la violence dans les propos : agressivité, menaces, haine sont aussi des signes (discours antisémites, antichrétiens ou homophobes, prosélytisme djihadiste, apologie du terrorisme, propos sur la fin des temps ou la mort...)</a:t>
            </a:r>
            <a:endParaRPr lang="it-IT" sz="1600" dirty="0"/>
          </a:p>
          <a:p>
            <a:pPr marL="285750" indent="-285750" algn="l">
              <a:buFont typeface="Wingdings" panose="05000000000000000000" pitchFamily="2" charset="2"/>
              <a:buChar char="Ø"/>
            </a:pPr>
            <a:r>
              <a:rPr lang="fr-FR" sz="1600" dirty="0"/>
              <a:t>concept d'un ennemi (sa propre personnalité est définie par la stricte distinction de tous les autres)</a:t>
            </a:r>
            <a:endParaRPr lang="it-IT" sz="1600" dirty="0"/>
          </a:p>
          <a:p>
            <a:pPr marL="285750" indent="-285750" algn="l">
              <a:buFont typeface="Wingdings" panose="05000000000000000000" pitchFamily="2" charset="2"/>
              <a:buChar char="Ø"/>
            </a:pPr>
            <a:r>
              <a:rPr lang="fr-FR" sz="1600" dirty="0"/>
              <a:t>conscience de soi sincère (la « béquille » du nouveau groupe donne à la personne un sentiment de supériorité)</a:t>
            </a:r>
            <a:endParaRPr lang="it-IT" sz="1600" dirty="0"/>
          </a:p>
          <a:p>
            <a:pPr marL="285750" indent="-285750" algn="l">
              <a:buFont typeface="Wingdings" panose="05000000000000000000" pitchFamily="2" charset="2"/>
              <a:buChar char="Ø"/>
            </a:pPr>
            <a:r>
              <a:rPr lang="fr-FR" sz="1600" dirty="0"/>
              <a:t>modification brutale de ses habitudes : éloignement de l'environnement familial et social (les personnes liées n'ont plus aucun contact avec la personne, inaccessibles pour des arguments raisonnables), ou rupture avec l’environnement quotidien, la famille, les amis, le club sportif...</a:t>
            </a:r>
            <a:endParaRPr lang="it-IT" sz="1600" dirty="0"/>
          </a:p>
        </p:txBody>
      </p:sp>
      <p:pic>
        <p:nvPicPr>
          <p:cNvPr id="5" name="Immagine 4">
            <a:extLst>
              <a:ext uri="{FF2B5EF4-FFF2-40B4-BE49-F238E27FC236}">
                <a16:creationId xmlns:a16="http://schemas.microsoft.com/office/drawing/2014/main" id="{FF66EE0D-0E1F-46B9-937E-74EB9E3489BF}"/>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220198" y="5785234"/>
            <a:ext cx="1618846" cy="774788"/>
          </a:xfrm>
          <a:prstGeom prst="rect">
            <a:avLst/>
          </a:prstGeom>
        </p:spPr>
      </p:pic>
    </p:spTree>
    <p:extLst>
      <p:ext uri="{BB962C8B-B14F-4D97-AF65-F5344CB8AC3E}">
        <p14:creationId xmlns:p14="http://schemas.microsoft.com/office/powerpoint/2010/main" val="8704358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ttotitolo 3"/>
          <p:cNvSpPr>
            <a:spLocks noGrp="1"/>
          </p:cNvSpPr>
          <p:nvPr>
            <p:ph idx="1"/>
          </p:nvPr>
        </p:nvSpPr>
        <p:spPr>
          <a:xfrm>
            <a:off x="4806175" y="462915"/>
            <a:ext cx="1806498" cy="902970"/>
          </a:xfrm>
        </p:spPr>
        <p:txBody>
          <a:bodyPr/>
          <a:lstStyle/>
          <a:p>
            <a:pPr marL="0" indent="0">
              <a:buNone/>
            </a:pPr>
            <a:r>
              <a:rPr lang="fr-FR" dirty="0"/>
              <a:t>EXERCICE 1</a:t>
            </a:r>
            <a:endParaRPr lang="it-IT" dirty="0"/>
          </a:p>
        </p:txBody>
      </p:sp>
      <p:pic>
        <p:nvPicPr>
          <p:cNvPr id="7" name="Image 3"/>
          <p:cNvPicPr/>
          <p:nvPr/>
        </p:nvPicPr>
        <p:blipFill>
          <a:blip r:embed="rId2" cstate="print">
            <a:extLst>
              <a:ext uri="{28A0092B-C50C-407E-A947-70E740481C1C}">
                <a14:useLocalDpi xmlns:a14="http://schemas.microsoft.com/office/drawing/2010/main" val="0"/>
              </a:ext>
            </a:extLst>
          </a:blip>
          <a:stretch>
            <a:fillRect/>
          </a:stretch>
        </p:blipFill>
        <p:spPr>
          <a:xfrm>
            <a:off x="372111" y="292947"/>
            <a:ext cx="1615716" cy="621453"/>
          </a:xfrm>
          <a:prstGeom prst="rect">
            <a:avLst/>
          </a:prstGeom>
        </p:spPr>
      </p:pic>
      <p:pic>
        <p:nvPicPr>
          <p:cNvPr id="8" name="Image 7"/>
          <p:cNvPicPr/>
          <p:nvPr/>
        </p:nvPicPr>
        <p:blipFill>
          <a:blip r:embed="rId3" cstate="print">
            <a:extLst>
              <a:ext uri="{28A0092B-C50C-407E-A947-70E740481C1C}">
                <a14:useLocalDpi xmlns:a14="http://schemas.microsoft.com/office/drawing/2010/main" val="0"/>
              </a:ext>
            </a:extLst>
          </a:blip>
          <a:stretch>
            <a:fillRect/>
          </a:stretch>
        </p:blipFill>
        <p:spPr>
          <a:xfrm>
            <a:off x="10990776" y="207222"/>
            <a:ext cx="1028700" cy="902970"/>
          </a:xfrm>
          <a:prstGeom prst="rect">
            <a:avLst/>
          </a:prstGeom>
        </p:spPr>
      </p:pic>
      <p:pic>
        <p:nvPicPr>
          <p:cNvPr id="9" name="Image 38" descr="https://www.creps-idf.fr/assets/images/partenaires-pages/radicalisation/asvo.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2110" y="5951381"/>
            <a:ext cx="1151890" cy="647700"/>
          </a:xfrm>
          <a:prstGeom prst="rect">
            <a:avLst/>
          </a:prstGeom>
          <a:noFill/>
          <a:ln>
            <a:noFill/>
          </a:ln>
        </p:spPr>
      </p:pic>
      <p:pic>
        <p:nvPicPr>
          <p:cNvPr id="10" name="Image 39" descr="https://www.creps-idf.fr/assets/images/partenaires-pages/radicalisation/csi.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99495" y="5951381"/>
            <a:ext cx="1295400" cy="662940"/>
          </a:xfrm>
          <a:prstGeom prst="rect">
            <a:avLst/>
          </a:prstGeom>
          <a:noFill/>
          <a:ln>
            <a:noFill/>
          </a:ln>
        </p:spPr>
      </p:pic>
      <p:pic>
        <p:nvPicPr>
          <p:cNvPr id="12" name="Image 47" descr="http://yarimproject.eu/wp-content/uploads/2018/09/CAI_logo-2.pn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164348" y="5805281"/>
            <a:ext cx="731520" cy="734695"/>
          </a:xfrm>
          <a:prstGeom prst="rect">
            <a:avLst/>
          </a:prstGeom>
          <a:noFill/>
          <a:ln>
            <a:noFill/>
          </a:ln>
        </p:spPr>
      </p:pic>
      <p:pic>
        <p:nvPicPr>
          <p:cNvPr id="13" name="Image 7">
            <a:extLst>
              <a:ext uri="{FF2B5EF4-FFF2-40B4-BE49-F238E27FC236}">
                <a16:creationId xmlns:a16="http://schemas.microsoft.com/office/drawing/2014/main" id="{285FAE34-29E0-084A-ACFE-F4EF6B274357}"/>
              </a:ext>
            </a:extLst>
          </p:cNvPr>
          <p:cNvPicPr/>
          <p:nvPr/>
        </p:nvPicPr>
        <p:blipFill>
          <a:blip r:embed="rId7">
            <a:extLst>
              <a:ext uri="{28A0092B-C50C-407E-A947-70E740481C1C}">
                <a14:useLocalDpi xmlns:a14="http://schemas.microsoft.com/office/drawing/2010/main" val="0"/>
              </a:ext>
            </a:extLst>
          </a:blip>
          <a:stretch>
            <a:fillRect/>
          </a:stretch>
        </p:blipFill>
        <p:spPr>
          <a:xfrm>
            <a:off x="10781226" y="5821157"/>
            <a:ext cx="723900" cy="702945"/>
          </a:xfrm>
          <a:prstGeom prst="rect">
            <a:avLst/>
          </a:prstGeom>
        </p:spPr>
      </p:pic>
      <p:sp>
        <p:nvSpPr>
          <p:cNvPr id="15" name="Titolo 1"/>
          <p:cNvSpPr txBox="1">
            <a:spLocks/>
          </p:cNvSpPr>
          <p:nvPr/>
        </p:nvSpPr>
        <p:spPr>
          <a:xfrm>
            <a:off x="747436" y="1110192"/>
            <a:ext cx="9923976" cy="645484"/>
          </a:xfrm>
          <a:prstGeom prst="rect">
            <a:avLst/>
          </a:prstGeom>
          <a:solidFill>
            <a:schemeClr val="accent5">
              <a:lumMod val="40000"/>
              <a:lumOff val="60000"/>
            </a:schemeClr>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sz="1800" dirty="0"/>
              <a:t> comparer les deux pyramides Module 1 : </a:t>
            </a:r>
            <a:r>
              <a:rPr lang="fr-FR" sz="1800" dirty="0" err="1"/>
              <a:t>Mogghaddam</a:t>
            </a:r>
            <a:r>
              <a:rPr lang="fr-FR" sz="1800" dirty="0"/>
              <a:t> et Module 2 : Mc </a:t>
            </a:r>
            <a:r>
              <a:rPr lang="fr-FR" sz="1800" dirty="0" err="1"/>
              <a:t>Cauley</a:t>
            </a:r>
            <a:r>
              <a:rPr lang="fr-FR" sz="1800" dirty="0"/>
              <a:t> et </a:t>
            </a:r>
            <a:r>
              <a:rPr lang="fr-FR" sz="1800" dirty="0" err="1"/>
              <a:t>Moskalenko</a:t>
            </a:r>
            <a:r>
              <a:rPr lang="fr-FR" sz="1800" dirty="0"/>
              <a:t>.</a:t>
            </a:r>
            <a:endParaRPr lang="it-IT" sz="1800" dirty="0"/>
          </a:p>
        </p:txBody>
      </p:sp>
      <p:pic>
        <p:nvPicPr>
          <p:cNvPr id="5" name="Immagine 4">
            <a:extLst>
              <a:ext uri="{FF2B5EF4-FFF2-40B4-BE49-F238E27FC236}">
                <a16:creationId xmlns:a16="http://schemas.microsoft.com/office/drawing/2014/main" id="{FF66EE0D-0E1F-46B9-937E-74EB9E3489BF}"/>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220198" y="5785234"/>
            <a:ext cx="1618846" cy="774788"/>
          </a:xfrm>
          <a:prstGeom prst="rect">
            <a:avLst/>
          </a:prstGeom>
        </p:spPr>
      </p:pic>
      <p:pic>
        <p:nvPicPr>
          <p:cNvPr id="11" name="Image 22"/>
          <p:cNvPicPr/>
          <p:nvPr/>
        </p:nvPicPr>
        <p:blipFill>
          <a:blip r:embed="rId9">
            <a:extLst>
              <a:ext uri="{28A0092B-C50C-407E-A947-70E740481C1C}">
                <a14:useLocalDpi xmlns:a14="http://schemas.microsoft.com/office/drawing/2010/main" val="0"/>
              </a:ext>
            </a:extLst>
          </a:blip>
          <a:srcRect/>
          <a:stretch>
            <a:fillRect/>
          </a:stretch>
        </p:blipFill>
        <p:spPr bwMode="auto">
          <a:xfrm>
            <a:off x="6141404" y="2118546"/>
            <a:ext cx="5307965" cy="2910840"/>
          </a:xfrm>
          <a:prstGeom prst="rect">
            <a:avLst/>
          </a:prstGeom>
          <a:noFill/>
        </p:spPr>
      </p:pic>
      <p:pic>
        <p:nvPicPr>
          <p:cNvPr id="14" name="Image 5"/>
          <p:cNvPicPr/>
          <p:nvPr/>
        </p:nvPicPr>
        <p:blipFill>
          <a:blip r:embed="rId10">
            <a:extLst>
              <a:ext uri="{28A0092B-C50C-407E-A947-70E740481C1C}">
                <a14:useLocalDpi xmlns:a14="http://schemas.microsoft.com/office/drawing/2010/main" val="0"/>
              </a:ext>
            </a:extLst>
          </a:blip>
          <a:stretch>
            <a:fillRect/>
          </a:stretch>
        </p:blipFill>
        <p:spPr>
          <a:xfrm>
            <a:off x="747435" y="2166911"/>
            <a:ext cx="5062349" cy="2862475"/>
          </a:xfrm>
          <a:prstGeom prst="rect">
            <a:avLst/>
          </a:prstGeom>
        </p:spPr>
      </p:pic>
    </p:spTree>
    <p:extLst>
      <p:ext uri="{BB962C8B-B14F-4D97-AF65-F5344CB8AC3E}">
        <p14:creationId xmlns:p14="http://schemas.microsoft.com/office/powerpoint/2010/main" val="226786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ttotitolo 3"/>
          <p:cNvSpPr>
            <a:spLocks noGrp="1"/>
          </p:cNvSpPr>
          <p:nvPr>
            <p:ph idx="1"/>
          </p:nvPr>
        </p:nvSpPr>
        <p:spPr>
          <a:xfrm>
            <a:off x="2456177" y="247526"/>
            <a:ext cx="7548407" cy="1224603"/>
          </a:xfrm>
        </p:spPr>
        <p:txBody>
          <a:bodyPr>
            <a:normAutofit fontScale="62500" lnSpcReduction="20000"/>
          </a:bodyPr>
          <a:lstStyle/>
          <a:p>
            <a:pPr marL="0" indent="0" algn="ctr">
              <a:buNone/>
            </a:pPr>
            <a:r>
              <a:rPr lang="fr-FR" sz="3600" b="1" dirty="0"/>
              <a:t>EXERCICE 2 </a:t>
            </a:r>
          </a:p>
          <a:p>
            <a:pPr marL="0" indent="0" algn="ctr">
              <a:buNone/>
            </a:pPr>
            <a:r>
              <a:rPr lang="fr-FR" dirty="0"/>
              <a:t>identifier toutes les manifestations antisportives ainsi que les manifestations de violence dans le sport en lien avec une idéologie extrémiste et à classer celles-ci selon l’approche purement sécuritaire (puni par la loi) et selon une approche biographique de la radicalisation </a:t>
            </a:r>
          </a:p>
          <a:p>
            <a:pPr marL="0" indent="0" algn="ctr">
              <a:buNone/>
            </a:pPr>
            <a:r>
              <a:rPr lang="fr-FR" b="1" dirty="0"/>
              <a:t>QU’EST CE QUI CONDUIT UN INDIVIDU À ADOPTER CE COMPORTEMENT ?.</a:t>
            </a:r>
            <a:endParaRPr lang="it-IT" b="1" dirty="0"/>
          </a:p>
        </p:txBody>
      </p:sp>
      <p:pic>
        <p:nvPicPr>
          <p:cNvPr id="7" name="Image 3"/>
          <p:cNvPicPr/>
          <p:nvPr/>
        </p:nvPicPr>
        <p:blipFill>
          <a:blip r:embed="rId2" cstate="print">
            <a:extLst>
              <a:ext uri="{28A0092B-C50C-407E-A947-70E740481C1C}">
                <a14:useLocalDpi xmlns:a14="http://schemas.microsoft.com/office/drawing/2010/main" val="0"/>
              </a:ext>
            </a:extLst>
          </a:blip>
          <a:stretch>
            <a:fillRect/>
          </a:stretch>
        </p:blipFill>
        <p:spPr>
          <a:xfrm>
            <a:off x="372111" y="292947"/>
            <a:ext cx="1615716" cy="621453"/>
          </a:xfrm>
          <a:prstGeom prst="rect">
            <a:avLst/>
          </a:prstGeom>
        </p:spPr>
      </p:pic>
      <p:pic>
        <p:nvPicPr>
          <p:cNvPr id="8" name="Image 7"/>
          <p:cNvPicPr/>
          <p:nvPr/>
        </p:nvPicPr>
        <p:blipFill>
          <a:blip r:embed="rId3" cstate="print">
            <a:extLst>
              <a:ext uri="{28A0092B-C50C-407E-A947-70E740481C1C}">
                <a14:useLocalDpi xmlns:a14="http://schemas.microsoft.com/office/drawing/2010/main" val="0"/>
              </a:ext>
            </a:extLst>
          </a:blip>
          <a:stretch>
            <a:fillRect/>
          </a:stretch>
        </p:blipFill>
        <p:spPr>
          <a:xfrm>
            <a:off x="10990776" y="207222"/>
            <a:ext cx="1028700" cy="902970"/>
          </a:xfrm>
          <a:prstGeom prst="rect">
            <a:avLst/>
          </a:prstGeom>
        </p:spPr>
      </p:pic>
      <p:pic>
        <p:nvPicPr>
          <p:cNvPr id="9" name="Image 38" descr="https://www.creps-idf.fr/assets/images/partenaires-pages/radicalisation/asvo.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2110" y="5951381"/>
            <a:ext cx="1151890" cy="647700"/>
          </a:xfrm>
          <a:prstGeom prst="rect">
            <a:avLst/>
          </a:prstGeom>
          <a:noFill/>
          <a:ln>
            <a:noFill/>
          </a:ln>
        </p:spPr>
      </p:pic>
      <p:pic>
        <p:nvPicPr>
          <p:cNvPr id="10" name="Image 39" descr="https://www.creps-idf.fr/assets/images/partenaires-pages/radicalisation/csi.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99495" y="5951381"/>
            <a:ext cx="1295400" cy="662940"/>
          </a:xfrm>
          <a:prstGeom prst="rect">
            <a:avLst/>
          </a:prstGeom>
          <a:noFill/>
          <a:ln>
            <a:noFill/>
          </a:ln>
        </p:spPr>
      </p:pic>
      <p:pic>
        <p:nvPicPr>
          <p:cNvPr id="12" name="Image 47" descr="http://yarimproject.eu/wp-content/uploads/2018/09/CAI_logo-2.pn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164348" y="5805281"/>
            <a:ext cx="731520" cy="734695"/>
          </a:xfrm>
          <a:prstGeom prst="rect">
            <a:avLst/>
          </a:prstGeom>
          <a:noFill/>
          <a:ln>
            <a:noFill/>
          </a:ln>
        </p:spPr>
      </p:pic>
      <p:pic>
        <p:nvPicPr>
          <p:cNvPr id="13" name="Image 7">
            <a:extLst>
              <a:ext uri="{FF2B5EF4-FFF2-40B4-BE49-F238E27FC236}">
                <a16:creationId xmlns:a16="http://schemas.microsoft.com/office/drawing/2014/main" id="{285FAE34-29E0-084A-ACFE-F4EF6B274357}"/>
              </a:ext>
            </a:extLst>
          </p:cNvPr>
          <p:cNvPicPr/>
          <p:nvPr/>
        </p:nvPicPr>
        <p:blipFill>
          <a:blip r:embed="rId7">
            <a:extLst>
              <a:ext uri="{28A0092B-C50C-407E-A947-70E740481C1C}">
                <a14:useLocalDpi xmlns:a14="http://schemas.microsoft.com/office/drawing/2010/main" val="0"/>
              </a:ext>
            </a:extLst>
          </a:blip>
          <a:stretch>
            <a:fillRect/>
          </a:stretch>
        </p:blipFill>
        <p:spPr>
          <a:xfrm>
            <a:off x="10781226" y="5821157"/>
            <a:ext cx="723900" cy="702945"/>
          </a:xfrm>
          <a:prstGeom prst="rect">
            <a:avLst/>
          </a:prstGeom>
        </p:spPr>
      </p:pic>
      <p:pic>
        <p:nvPicPr>
          <p:cNvPr id="5" name="Immagine 4">
            <a:extLst>
              <a:ext uri="{FF2B5EF4-FFF2-40B4-BE49-F238E27FC236}">
                <a16:creationId xmlns:a16="http://schemas.microsoft.com/office/drawing/2014/main" id="{FF66EE0D-0E1F-46B9-937E-74EB9E3489BF}"/>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220198" y="5785234"/>
            <a:ext cx="1618846" cy="774788"/>
          </a:xfrm>
          <a:prstGeom prst="rect">
            <a:avLst/>
          </a:prstGeom>
        </p:spPr>
      </p:pic>
      <p:graphicFrame>
        <p:nvGraphicFramePr>
          <p:cNvPr id="2" name="Tabella 1"/>
          <p:cNvGraphicFramePr>
            <a:graphicFrameLocks noGrp="1"/>
          </p:cNvGraphicFramePr>
          <p:nvPr>
            <p:extLst>
              <p:ext uri="{D42A27DB-BD31-4B8C-83A1-F6EECF244321}">
                <p14:modId xmlns:p14="http://schemas.microsoft.com/office/powerpoint/2010/main" val="3794155762"/>
              </p:ext>
            </p:extLst>
          </p:nvPr>
        </p:nvGraphicFramePr>
        <p:xfrm>
          <a:off x="1480365" y="1672851"/>
          <a:ext cx="9300861" cy="2618867"/>
        </p:xfrm>
        <a:graphic>
          <a:graphicData uri="http://schemas.openxmlformats.org/drawingml/2006/table">
            <a:tbl>
              <a:tblPr firstRow="1" firstCol="1" bandRow="1">
                <a:tableStyleId>{5C22544A-7EE6-4342-B048-85BDC9FD1C3A}</a:tableStyleId>
              </a:tblPr>
              <a:tblGrid>
                <a:gridCol w="5911049">
                  <a:extLst>
                    <a:ext uri="{9D8B030D-6E8A-4147-A177-3AD203B41FA5}">
                      <a16:colId xmlns:a16="http://schemas.microsoft.com/office/drawing/2014/main" val="20000"/>
                    </a:ext>
                  </a:extLst>
                </a:gridCol>
                <a:gridCol w="1607620">
                  <a:extLst>
                    <a:ext uri="{9D8B030D-6E8A-4147-A177-3AD203B41FA5}">
                      <a16:colId xmlns:a16="http://schemas.microsoft.com/office/drawing/2014/main" val="20001"/>
                    </a:ext>
                  </a:extLst>
                </a:gridCol>
                <a:gridCol w="1782192">
                  <a:extLst>
                    <a:ext uri="{9D8B030D-6E8A-4147-A177-3AD203B41FA5}">
                      <a16:colId xmlns:a16="http://schemas.microsoft.com/office/drawing/2014/main" val="20002"/>
                    </a:ext>
                  </a:extLst>
                </a:gridCol>
              </a:tblGrid>
              <a:tr h="257175">
                <a:tc>
                  <a:txBody>
                    <a:bodyPr/>
                    <a:lstStyle/>
                    <a:p>
                      <a:pPr algn="just">
                        <a:lnSpc>
                          <a:spcPct val="107000"/>
                        </a:lnSpc>
                        <a:spcAft>
                          <a:spcPts val="800"/>
                        </a:spcAft>
                      </a:pPr>
                      <a:r>
                        <a:rPr lang="fr-FR" sz="1200">
                          <a:effectLst/>
                        </a:rPr>
                        <a:t>Classement des « faits » de radicalisation selon l’approche sécuritaire ou selon le parcours biographique</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200">
                          <a:effectLst/>
                        </a:rPr>
                        <a:t>Moggadham</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200">
                          <a:effectLst/>
                        </a:rPr>
                        <a:t>Mc Cauley et Moskalenko</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264795">
                <a:tc>
                  <a:txBody>
                    <a:bodyPr/>
                    <a:lstStyle/>
                    <a:p>
                      <a:pPr algn="just">
                        <a:lnSpc>
                          <a:spcPct val="107000"/>
                        </a:lnSpc>
                        <a:spcAft>
                          <a:spcPts val="800"/>
                        </a:spcAft>
                      </a:pPr>
                      <a:r>
                        <a:rPr lang="fr-FR" sz="1200">
                          <a:effectLst/>
                        </a:rPr>
                        <a:t>1 - des comportements et revendications adoptés par des pratiquants visant à faire émerger un nouvel « ordre sportif » (entre incivilité et infraction)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fr-FR" sz="12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fr-FR" sz="12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257175">
                <a:tc>
                  <a:txBody>
                    <a:bodyPr/>
                    <a:lstStyle/>
                    <a:p>
                      <a:pPr algn="just">
                        <a:lnSpc>
                          <a:spcPct val="107000"/>
                        </a:lnSpc>
                        <a:spcAft>
                          <a:spcPts val="800"/>
                        </a:spcAft>
                      </a:pPr>
                      <a:r>
                        <a:rPr lang="fr-FR" sz="1200">
                          <a:effectLst/>
                        </a:rPr>
                        <a:t>2 - des individus qui pratiquent le sport comme une préparation avant le passage à l’action violente</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fr-FR" sz="12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fr-FR" sz="12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257175">
                <a:tc>
                  <a:txBody>
                    <a:bodyPr/>
                    <a:lstStyle/>
                    <a:p>
                      <a:pPr algn="just">
                        <a:lnSpc>
                          <a:spcPct val="107000"/>
                        </a:lnSpc>
                        <a:spcAft>
                          <a:spcPts val="800"/>
                        </a:spcAft>
                      </a:pPr>
                      <a:r>
                        <a:rPr lang="fr-FR" sz="1200">
                          <a:effectLst/>
                        </a:rPr>
                        <a:t>3 - des individus faisant preuve de comportements violents (verbaux/physiques) à l’encontre des personnes qui ne partagent pas leur idéologie</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fr-FR" sz="12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fr-FR" sz="12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257175">
                <a:tc>
                  <a:txBody>
                    <a:bodyPr/>
                    <a:lstStyle/>
                    <a:p>
                      <a:pPr algn="just">
                        <a:lnSpc>
                          <a:spcPct val="107000"/>
                        </a:lnSpc>
                        <a:spcAft>
                          <a:spcPts val="800"/>
                        </a:spcAft>
                      </a:pPr>
                      <a:r>
                        <a:rPr lang="fr-FR" sz="1200">
                          <a:effectLst/>
                        </a:rPr>
                        <a:t>4 - des éducateurs sportifs « agent » de radicalisation</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fr-FR" sz="12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fr-FR" sz="12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257175">
                <a:tc>
                  <a:txBody>
                    <a:bodyPr/>
                    <a:lstStyle/>
                    <a:p>
                      <a:pPr algn="just">
                        <a:lnSpc>
                          <a:spcPct val="107000"/>
                        </a:lnSpc>
                        <a:spcAft>
                          <a:spcPts val="800"/>
                        </a:spcAft>
                      </a:pPr>
                      <a:r>
                        <a:rPr lang="fr-FR" sz="1200">
                          <a:effectLst/>
                        </a:rPr>
                        <a:t>5 - l’affirmation de manifestations de prosélytisme idéologique dans le sport</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fr-FR" sz="12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fr-FR" sz="12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257175">
                <a:tc>
                  <a:txBody>
                    <a:bodyPr/>
                    <a:lstStyle/>
                    <a:p>
                      <a:pPr algn="just">
                        <a:lnSpc>
                          <a:spcPct val="107000"/>
                        </a:lnSpc>
                        <a:spcAft>
                          <a:spcPts val="800"/>
                        </a:spcAft>
                      </a:pPr>
                      <a:r>
                        <a:rPr lang="fr-FR" sz="1200">
                          <a:effectLst/>
                        </a:rPr>
                        <a:t>6 - auteurs d’attentats ciblant la sphère sportive, ses équipements, ses publics, ses champions</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fr-FR" sz="12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fr-FR" sz="1200" dirty="0">
                          <a:effectLst/>
                        </a:rPr>
                        <a:t>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6"/>
                  </a:ext>
                </a:extLst>
              </a:tr>
            </a:tbl>
          </a:graphicData>
        </a:graphic>
      </p:graphicFrame>
      <p:sp>
        <p:nvSpPr>
          <p:cNvPr id="3" name="Rettangolo 2"/>
          <p:cNvSpPr/>
          <p:nvPr/>
        </p:nvSpPr>
        <p:spPr>
          <a:xfrm>
            <a:off x="1405696" y="4540700"/>
            <a:ext cx="6096000" cy="851515"/>
          </a:xfrm>
          <a:prstGeom prst="rect">
            <a:avLst/>
          </a:prstGeom>
        </p:spPr>
        <p:txBody>
          <a:bodyPr>
            <a:spAutoFit/>
          </a:bodyPr>
          <a:lstStyle/>
          <a:p>
            <a:pPr fontAlgn="base">
              <a:spcAft>
                <a:spcPts val="800"/>
              </a:spcAft>
            </a:pPr>
            <a:r>
              <a:rPr lang="it-IT" sz="1200" b="1" dirty="0" err="1">
                <a:latin typeface="Calibri" panose="020F0502020204030204" pitchFamily="34" charset="0"/>
                <a:ea typeface="Calibri" panose="020F0502020204030204" pitchFamily="34" charset="0"/>
                <a:cs typeface="Times New Roman" panose="02020603050405020304" pitchFamily="18" charset="0"/>
              </a:rPr>
              <a:t>Identifier</a:t>
            </a:r>
            <a:r>
              <a:rPr lang="it-IT" sz="1200" b="1" dirty="0">
                <a:latin typeface="Calibri" panose="020F0502020204030204" pitchFamily="34" charset="0"/>
                <a:ea typeface="Calibri" panose="020F0502020204030204" pitchFamily="34" charset="0"/>
                <a:cs typeface="Times New Roman" panose="02020603050405020304" pitchFamily="18" charset="0"/>
              </a:rPr>
              <a:t> ce qui </a:t>
            </a:r>
            <a:r>
              <a:rPr lang="it-IT" sz="1200" b="1" dirty="0" err="1">
                <a:latin typeface="Calibri" panose="020F0502020204030204" pitchFamily="34" charset="0"/>
                <a:ea typeface="Calibri" panose="020F0502020204030204" pitchFamily="34" charset="0"/>
                <a:cs typeface="Times New Roman" panose="02020603050405020304" pitchFamily="18" charset="0"/>
              </a:rPr>
              <a:t>relève</a:t>
            </a:r>
            <a:r>
              <a:rPr lang="it-IT" sz="1200" b="1" dirty="0">
                <a:latin typeface="Calibri" panose="020F0502020204030204" pitchFamily="34" charset="0"/>
                <a:ea typeface="Calibri" panose="020F0502020204030204" pitchFamily="34" charset="0"/>
                <a:cs typeface="Times New Roman" panose="02020603050405020304" pitchFamily="18" charset="0"/>
              </a:rPr>
              <a:t> </a:t>
            </a:r>
            <a:r>
              <a:rPr lang="it-IT" sz="1200" b="1" dirty="0" err="1">
                <a:latin typeface="Calibri" panose="020F0502020204030204" pitchFamily="34" charset="0"/>
                <a:ea typeface="Calibri" panose="020F0502020204030204" pitchFamily="34" charset="0"/>
                <a:cs typeface="Times New Roman" panose="02020603050405020304" pitchFamily="18" charset="0"/>
              </a:rPr>
              <a:t>du</a:t>
            </a:r>
            <a:r>
              <a:rPr lang="it-IT" sz="1200" b="1" dirty="0">
                <a:latin typeface="Calibri" panose="020F0502020204030204" pitchFamily="34" charset="0"/>
                <a:ea typeface="Calibri" panose="020F0502020204030204" pitchFamily="34" charset="0"/>
                <a:cs typeface="Times New Roman" panose="02020603050405020304" pitchFamily="18" charset="0"/>
              </a:rPr>
              <a:t> </a:t>
            </a:r>
            <a:r>
              <a:rPr lang="it-IT" sz="1200" b="1" dirty="0" err="1">
                <a:latin typeface="Calibri" panose="020F0502020204030204" pitchFamily="34" charset="0"/>
                <a:ea typeface="Calibri" panose="020F0502020204030204" pitchFamily="34" charset="0"/>
                <a:cs typeface="Times New Roman" panose="02020603050405020304" pitchFamily="18" charset="0"/>
              </a:rPr>
              <a:t>légal</a:t>
            </a:r>
            <a:r>
              <a:rPr lang="it-IT" sz="1200" b="1" dirty="0">
                <a:latin typeface="Calibri" panose="020F0502020204030204" pitchFamily="34" charset="0"/>
                <a:ea typeface="Calibri" panose="020F0502020204030204" pitchFamily="34" charset="0"/>
                <a:cs typeface="Times New Roman" panose="02020603050405020304" pitchFamily="18" charset="0"/>
              </a:rPr>
              <a:t> et </a:t>
            </a:r>
            <a:r>
              <a:rPr lang="it-IT" sz="1200" b="1" dirty="0" err="1">
                <a:latin typeface="Calibri" panose="020F0502020204030204" pitchFamily="34" charset="0"/>
                <a:ea typeface="Calibri" panose="020F0502020204030204" pitchFamily="34" charset="0"/>
                <a:cs typeface="Times New Roman" panose="02020603050405020304" pitchFamily="18" charset="0"/>
              </a:rPr>
              <a:t>du</a:t>
            </a:r>
            <a:r>
              <a:rPr lang="it-IT" sz="1200" b="1" dirty="0">
                <a:latin typeface="Calibri" panose="020F0502020204030204" pitchFamily="34" charset="0"/>
                <a:ea typeface="Calibri" panose="020F0502020204030204" pitchFamily="34" charset="0"/>
                <a:cs typeface="Times New Roman" panose="02020603050405020304" pitchFamily="18" charset="0"/>
              </a:rPr>
              <a:t> non </a:t>
            </a:r>
            <a:r>
              <a:rPr lang="it-IT" sz="1200" b="1" dirty="0" err="1">
                <a:latin typeface="Calibri" panose="020F0502020204030204" pitchFamily="34" charset="0"/>
                <a:ea typeface="Calibri" panose="020F0502020204030204" pitchFamily="34" charset="0"/>
                <a:cs typeface="Times New Roman" panose="02020603050405020304" pitchFamily="18" charset="0"/>
              </a:rPr>
              <a:t>légal</a:t>
            </a:r>
            <a:endParaRPr lang="it-IT" sz="1200" b="1" dirty="0">
              <a:latin typeface="Calibri" panose="020F0502020204030204" pitchFamily="34" charset="0"/>
              <a:ea typeface="Calibri" panose="020F0502020204030204" pitchFamily="34" charset="0"/>
              <a:cs typeface="Times New Roman" panose="02020603050405020304" pitchFamily="18" charset="0"/>
            </a:endParaRPr>
          </a:p>
          <a:p>
            <a:pPr fontAlgn="base">
              <a:spcAft>
                <a:spcPts val="800"/>
              </a:spcAft>
            </a:pPr>
            <a:r>
              <a:rPr lang="it-IT" sz="1200" b="1" dirty="0" err="1">
                <a:latin typeface="Calibri" panose="020F0502020204030204" pitchFamily="34" charset="0"/>
                <a:ea typeface="Calibri" panose="020F0502020204030204" pitchFamily="34" charset="0"/>
                <a:cs typeface="Times New Roman" panose="02020603050405020304" pitchFamily="18" charset="0"/>
              </a:rPr>
              <a:t>Identifier</a:t>
            </a:r>
            <a:r>
              <a:rPr lang="it-IT" sz="1200" b="1" dirty="0">
                <a:latin typeface="Calibri" panose="020F0502020204030204" pitchFamily="34" charset="0"/>
                <a:ea typeface="Calibri" panose="020F0502020204030204" pitchFamily="34" charset="0"/>
                <a:cs typeface="Times New Roman" panose="02020603050405020304" pitchFamily="18" charset="0"/>
              </a:rPr>
              <a:t> </a:t>
            </a:r>
            <a:r>
              <a:rPr lang="it-IT" sz="1200" b="1" dirty="0" err="1">
                <a:latin typeface="Calibri" panose="020F0502020204030204" pitchFamily="34" charset="0"/>
                <a:ea typeface="Calibri" panose="020F0502020204030204" pitchFamily="34" charset="0"/>
                <a:cs typeface="Times New Roman" panose="02020603050405020304" pitchFamily="18" charset="0"/>
              </a:rPr>
              <a:t>parmi</a:t>
            </a:r>
            <a:r>
              <a:rPr lang="it-IT" sz="1200" b="1" dirty="0">
                <a:latin typeface="Calibri" panose="020F0502020204030204" pitchFamily="34" charset="0"/>
                <a:ea typeface="Calibri" panose="020F0502020204030204" pitchFamily="34" charset="0"/>
                <a:cs typeface="Times New Roman" panose="02020603050405020304" pitchFamily="18" charset="0"/>
              </a:rPr>
              <a:t> </a:t>
            </a:r>
            <a:r>
              <a:rPr lang="it-IT" sz="1200" b="1" dirty="0" err="1">
                <a:latin typeface="Calibri" panose="020F0502020204030204" pitchFamily="34" charset="0"/>
                <a:ea typeface="Calibri" panose="020F0502020204030204" pitchFamily="34" charset="0"/>
                <a:cs typeface="Times New Roman" panose="02020603050405020304" pitchFamily="18" charset="0"/>
              </a:rPr>
              <a:t>les</a:t>
            </a:r>
            <a:r>
              <a:rPr lang="it-IT" sz="1200" b="1" dirty="0">
                <a:latin typeface="Calibri" panose="020F0502020204030204" pitchFamily="34" charset="0"/>
                <a:ea typeface="Calibri" panose="020F0502020204030204" pitchFamily="34" charset="0"/>
                <a:cs typeface="Times New Roman" panose="02020603050405020304" pitchFamily="18" charset="0"/>
              </a:rPr>
              <a:t> </a:t>
            </a:r>
            <a:r>
              <a:rPr lang="it-IT" sz="1200" b="1" dirty="0" err="1">
                <a:latin typeface="Calibri" panose="020F0502020204030204" pitchFamily="34" charset="0"/>
                <a:ea typeface="Calibri" panose="020F0502020204030204" pitchFamily="34" charset="0"/>
                <a:cs typeface="Times New Roman" panose="02020603050405020304" pitchFamily="18" charset="0"/>
              </a:rPr>
              <a:t>éléments</a:t>
            </a:r>
            <a:r>
              <a:rPr lang="it-IT" sz="1200" b="1" dirty="0">
                <a:latin typeface="Calibri" panose="020F0502020204030204" pitchFamily="34" charset="0"/>
                <a:ea typeface="Calibri" panose="020F0502020204030204" pitchFamily="34" charset="0"/>
                <a:cs typeface="Times New Roman" panose="02020603050405020304" pitchFamily="18" charset="0"/>
              </a:rPr>
              <a:t> qui </a:t>
            </a:r>
            <a:r>
              <a:rPr lang="it-IT" sz="1200" b="1" dirty="0" err="1">
                <a:latin typeface="Calibri" panose="020F0502020204030204" pitchFamily="34" charset="0"/>
                <a:ea typeface="Calibri" panose="020F0502020204030204" pitchFamily="34" charset="0"/>
                <a:cs typeface="Times New Roman" panose="02020603050405020304" pitchFamily="18" charset="0"/>
              </a:rPr>
              <a:t>relèvent</a:t>
            </a:r>
            <a:r>
              <a:rPr lang="it-IT" sz="1200" b="1" dirty="0">
                <a:latin typeface="Calibri" panose="020F0502020204030204" pitchFamily="34" charset="0"/>
                <a:ea typeface="Calibri" panose="020F0502020204030204" pitchFamily="34" charset="0"/>
                <a:cs typeface="Times New Roman" panose="02020603050405020304" pitchFamily="18" charset="0"/>
              </a:rPr>
              <a:t> </a:t>
            </a:r>
            <a:r>
              <a:rPr lang="it-IT" sz="1200" b="1" dirty="0" err="1">
                <a:latin typeface="Calibri" panose="020F0502020204030204" pitchFamily="34" charset="0"/>
                <a:ea typeface="Calibri" panose="020F0502020204030204" pitchFamily="34" charset="0"/>
                <a:cs typeface="Times New Roman" panose="02020603050405020304" pitchFamily="18" charset="0"/>
              </a:rPr>
              <a:t>du</a:t>
            </a:r>
            <a:r>
              <a:rPr lang="it-IT" sz="1200" b="1" dirty="0">
                <a:latin typeface="Calibri" panose="020F0502020204030204" pitchFamily="34" charset="0"/>
                <a:ea typeface="Calibri" panose="020F0502020204030204" pitchFamily="34" charset="0"/>
                <a:cs typeface="Times New Roman" panose="02020603050405020304" pitchFamily="18" charset="0"/>
              </a:rPr>
              <a:t> non </a:t>
            </a:r>
            <a:r>
              <a:rPr lang="it-IT" sz="1200" b="1" dirty="0" err="1">
                <a:latin typeface="Calibri" panose="020F0502020204030204" pitchFamily="34" charset="0"/>
                <a:ea typeface="Calibri" panose="020F0502020204030204" pitchFamily="34" charset="0"/>
                <a:cs typeface="Times New Roman" panose="02020603050405020304" pitchFamily="18" charset="0"/>
              </a:rPr>
              <a:t>légal</a:t>
            </a:r>
            <a:r>
              <a:rPr lang="it-IT" sz="1200" b="1" dirty="0">
                <a:latin typeface="Calibri" panose="020F0502020204030204" pitchFamily="34" charset="0"/>
                <a:ea typeface="Calibri" panose="020F0502020204030204" pitchFamily="34" charset="0"/>
                <a:cs typeface="Times New Roman" panose="02020603050405020304" pitchFamily="18" charset="0"/>
              </a:rPr>
              <a:t>, </a:t>
            </a:r>
            <a:r>
              <a:rPr lang="it-IT" sz="1200" b="1" dirty="0" err="1">
                <a:latin typeface="Calibri" panose="020F0502020204030204" pitchFamily="34" charset="0"/>
                <a:ea typeface="Calibri" panose="020F0502020204030204" pitchFamily="34" charset="0"/>
                <a:cs typeface="Times New Roman" panose="02020603050405020304" pitchFamily="18" charset="0"/>
              </a:rPr>
              <a:t>les</a:t>
            </a:r>
            <a:r>
              <a:rPr lang="it-IT" sz="1200" b="1" dirty="0">
                <a:latin typeface="Calibri" panose="020F0502020204030204" pitchFamily="34" charset="0"/>
                <a:ea typeface="Calibri" panose="020F0502020204030204" pitchFamily="34" charset="0"/>
                <a:cs typeface="Times New Roman" panose="02020603050405020304" pitchFamily="18" charset="0"/>
              </a:rPr>
              <a:t> </a:t>
            </a:r>
            <a:r>
              <a:rPr lang="it-IT" sz="1200" b="1" dirty="0" err="1">
                <a:latin typeface="Calibri" panose="020F0502020204030204" pitchFamily="34" charset="0"/>
                <a:ea typeface="Calibri" panose="020F0502020204030204" pitchFamily="34" charset="0"/>
                <a:cs typeface="Times New Roman" panose="02020603050405020304" pitchFamily="18" charset="0"/>
              </a:rPr>
              <a:t>comportements</a:t>
            </a:r>
            <a:r>
              <a:rPr lang="it-IT" sz="1200" b="1" dirty="0">
                <a:latin typeface="Calibri" panose="020F0502020204030204" pitchFamily="34" charset="0"/>
                <a:ea typeface="Calibri" panose="020F0502020204030204" pitchFamily="34" charset="0"/>
                <a:cs typeface="Times New Roman" panose="02020603050405020304" pitchFamily="18" charset="0"/>
              </a:rPr>
              <a:t> anti-</a:t>
            </a:r>
            <a:r>
              <a:rPr lang="it-IT" sz="1200" b="1" dirty="0" err="1">
                <a:latin typeface="Calibri" panose="020F0502020204030204" pitchFamily="34" charset="0"/>
                <a:ea typeface="Calibri" panose="020F0502020204030204" pitchFamily="34" charset="0"/>
                <a:cs typeface="Times New Roman" panose="02020603050405020304" pitchFamily="18" charset="0"/>
              </a:rPr>
              <a:t>sportifs</a:t>
            </a:r>
            <a:endParaRPr lang="it-IT" sz="1200" b="1" dirty="0">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fr-FR" sz="1200" b="1" dirty="0">
                <a:latin typeface="Calibri" panose="020F0502020204030204" pitchFamily="34" charset="0"/>
                <a:ea typeface="Calibri" panose="020F0502020204030204" pitchFamily="34" charset="0"/>
                <a:cs typeface="Times New Roman" panose="02020603050405020304" pitchFamily="18" charset="0"/>
              </a:rPr>
              <a:t>Echanger avec les stagiaires et argumenter :</a:t>
            </a:r>
            <a:r>
              <a:rPr lang="it-IT" sz="1200" b="1" dirty="0">
                <a:latin typeface="Calibri" panose="020F0502020204030204" pitchFamily="34" charset="0"/>
                <a:ea typeface="Calibri" panose="020F0502020204030204" pitchFamily="34" charset="0"/>
                <a:cs typeface="Times New Roman" panose="02020603050405020304" pitchFamily="18" charset="0"/>
              </a:rPr>
              <a:t>    </a:t>
            </a:r>
            <a:r>
              <a:rPr lang="fr-FR" sz="1200" b="1" dirty="0">
                <a:latin typeface="Calibri" panose="020F0502020204030204" pitchFamily="34" charset="0"/>
                <a:ea typeface="Calibri" panose="020F0502020204030204" pitchFamily="34" charset="0"/>
                <a:cs typeface="Times New Roman" panose="02020603050405020304" pitchFamily="18" charset="0"/>
              </a:rPr>
              <a:t>quels leviers en sport ?</a:t>
            </a:r>
            <a:endParaRPr lang="it-IT" sz="12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76720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208BFA3-C898-42F5-8212-D476D2723C03}"/>
              </a:ext>
            </a:extLst>
          </p:cNvPr>
          <p:cNvSpPr>
            <a:spLocks noGrp="1"/>
          </p:cNvSpPr>
          <p:nvPr>
            <p:ph type="ctrTitle"/>
          </p:nvPr>
        </p:nvSpPr>
        <p:spPr/>
        <p:txBody>
          <a:bodyPr>
            <a:normAutofit fontScale="90000"/>
          </a:bodyPr>
          <a:lstStyle/>
          <a:p>
            <a:pPr algn="ctr"/>
            <a:r>
              <a:rPr lang="it-IT" b="1" dirty="0"/>
              <a:t/>
            </a:r>
            <a:br>
              <a:rPr lang="it-IT" b="1" dirty="0"/>
            </a:br>
            <a:r>
              <a:rPr lang="it-IT" b="1" dirty="0"/>
              <a:t>merci</a:t>
            </a:r>
            <a:br>
              <a:rPr lang="it-IT" b="1" dirty="0"/>
            </a:br>
            <a:endParaRPr lang="it-IT" dirty="0"/>
          </a:p>
        </p:txBody>
      </p:sp>
      <p:pic>
        <p:nvPicPr>
          <p:cNvPr id="7" name="Image 3"/>
          <p:cNvPicPr/>
          <p:nvPr/>
        </p:nvPicPr>
        <p:blipFill>
          <a:blip r:embed="rId2" cstate="print">
            <a:extLst>
              <a:ext uri="{28A0092B-C50C-407E-A947-70E740481C1C}">
                <a14:useLocalDpi xmlns:a14="http://schemas.microsoft.com/office/drawing/2010/main" val="0"/>
              </a:ext>
            </a:extLst>
          </a:blip>
          <a:stretch>
            <a:fillRect/>
          </a:stretch>
        </p:blipFill>
        <p:spPr>
          <a:xfrm>
            <a:off x="371770" y="207222"/>
            <a:ext cx="1957705" cy="731520"/>
          </a:xfrm>
          <a:prstGeom prst="rect">
            <a:avLst/>
          </a:prstGeom>
        </p:spPr>
      </p:pic>
      <p:pic>
        <p:nvPicPr>
          <p:cNvPr id="8" name="Image 7"/>
          <p:cNvPicPr/>
          <p:nvPr/>
        </p:nvPicPr>
        <p:blipFill>
          <a:blip r:embed="rId3" cstate="print">
            <a:extLst>
              <a:ext uri="{28A0092B-C50C-407E-A947-70E740481C1C}">
                <a14:useLocalDpi xmlns:a14="http://schemas.microsoft.com/office/drawing/2010/main" val="0"/>
              </a:ext>
            </a:extLst>
          </a:blip>
          <a:stretch>
            <a:fillRect/>
          </a:stretch>
        </p:blipFill>
        <p:spPr>
          <a:xfrm>
            <a:off x="10990776" y="207222"/>
            <a:ext cx="1028700" cy="902970"/>
          </a:xfrm>
          <a:prstGeom prst="rect">
            <a:avLst/>
          </a:prstGeom>
        </p:spPr>
      </p:pic>
      <p:pic>
        <p:nvPicPr>
          <p:cNvPr id="9" name="Image 38" descr="https://www.creps-idf.fr/assets/images/partenaires-pages/radicalisation/asvo.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2110" y="5951381"/>
            <a:ext cx="1151890" cy="647700"/>
          </a:xfrm>
          <a:prstGeom prst="rect">
            <a:avLst/>
          </a:prstGeom>
          <a:noFill/>
          <a:ln>
            <a:noFill/>
          </a:ln>
        </p:spPr>
      </p:pic>
      <p:pic>
        <p:nvPicPr>
          <p:cNvPr id="10" name="Image 39" descr="https://www.creps-idf.fr/assets/images/partenaires-pages/radicalisation/csi.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99495" y="5951381"/>
            <a:ext cx="1295400" cy="662940"/>
          </a:xfrm>
          <a:prstGeom prst="rect">
            <a:avLst/>
          </a:prstGeom>
          <a:noFill/>
          <a:ln>
            <a:noFill/>
          </a:ln>
        </p:spPr>
      </p:pic>
      <p:pic>
        <p:nvPicPr>
          <p:cNvPr id="12" name="Image 47" descr="http://yarimproject.eu/wp-content/uploads/2018/09/CAI_logo-2.pn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164348" y="5805281"/>
            <a:ext cx="731520" cy="734695"/>
          </a:xfrm>
          <a:prstGeom prst="rect">
            <a:avLst/>
          </a:prstGeom>
          <a:noFill/>
          <a:ln>
            <a:noFill/>
          </a:ln>
        </p:spPr>
      </p:pic>
      <p:pic>
        <p:nvPicPr>
          <p:cNvPr id="13" name="Image 7">
            <a:extLst>
              <a:ext uri="{FF2B5EF4-FFF2-40B4-BE49-F238E27FC236}">
                <a16:creationId xmlns:a16="http://schemas.microsoft.com/office/drawing/2014/main" id="{285FAE34-29E0-084A-ACFE-F4EF6B274357}"/>
              </a:ext>
            </a:extLst>
          </p:cNvPr>
          <p:cNvPicPr/>
          <p:nvPr/>
        </p:nvPicPr>
        <p:blipFill>
          <a:blip r:embed="rId7">
            <a:extLst>
              <a:ext uri="{28A0092B-C50C-407E-A947-70E740481C1C}">
                <a14:useLocalDpi xmlns:a14="http://schemas.microsoft.com/office/drawing/2010/main" val="0"/>
              </a:ext>
            </a:extLst>
          </a:blip>
          <a:stretch>
            <a:fillRect/>
          </a:stretch>
        </p:blipFill>
        <p:spPr>
          <a:xfrm>
            <a:off x="10781226" y="5821157"/>
            <a:ext cx="723900" cy="702945"/>
          </a:xfrm>
          <a:prstGeom prst="rect">
            <a:avLst/>
          </a:prstGeom>
        </p:spPr>
      </p:pic>
      <p:sp>
        <p:nvSpPr>
          <p:cNvPr id="14" name="Sottotitolo 2"/>
          <p:cNvSpPr txBox="1">
            <a:spLocks/>
          </p:cNvSpPr>
          <p:nvPr/>
        </p:nvSpPr>
        <p:spPr>
          <a:xfrm>
            <a:off x="3026535" y="797379"/>
            <a:ext cx="5869333" cy="114506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it-IT" dirty="0"/>
          </a:p>
        </p:txBody>
      </p:sp>
      <p:pic>
        <p:nvPicPr>
          <p:cNvPr id="4" name="Immagine 3">
            <a:extLst>
              <a:ext uri="{FF2B5EF4-FFF2-40B4-BE49-F238E27FC236}">
                <a16:creationId xmlns:a16="http://schemas.microsoft.com/office/drawing/2014/main" id="{6D02E4FA-3C92-4CFD-A517-560A8510F6BC}"/>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814298" y="5900630"/>
            <a:ext cx="1618846" cy="774788"/>
          </a:xfrm>
          <a:prstGeom prst="rect">
            <a:avLst/>
          </a:prstGeom>
        </p:spPr>
      </p:pic>
    </p:spTree>
    <p:extLst>
      <p:ext uri="{BB962C8B-B14F-4D97-AF65-F5344CB8AC3E}">
        <p14:creationId xmlns:p14="http://schemas.microsoft.com/office/powerpoint/2010/main" val="3600344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ttotitolo 3"/>
          <p:cNvSpPr>
            <a:spLocks noGrp="1"/>
          </p:cNvSpPr>
          <p:nvPr>
            <p:ph idx="1"/>
          </p:nvPr>
        </p:nvSpPr>
        <p:spPr>
          <a:xfrm>
            <a:off x="3531220" y="476840"/>
            <a:ext cx="6382216" cy="902970"/>
          </a:xfrm>
        </p:spPr>
        <p:txBody>
          <a:bodyPr/>
          <a:lstStyle/>
          <a:p>
            <a:pPr marL="0" indent="0">
              <a:buNone/>
            </a:pPr>
            <a:r>
              <a:rPr lang="it-IT" dirty="0"/>
              <a:t>THE RADICALIZATION PROCESS</a:t>
            </a:r>
          </a:p>
        </p:txBody>
      </p:sp>
      <p:pic>
        <p:nvPicPr>
          <p:cNvPr id="7" name="Image 3"/>
          <p:cNvPicPr/>
          <p:nvPr/>
        </p:nvPicPr>
        <p:blipFill>
          <a:blip r:embed="rId2" cstate="print">
            <a:extLst>
              <a:ext uri="{28A0092B-C50C-407E-A947-70E740481C1C}">
                <a14:useLocalDpi xmlns:a14="http://schemas.microsoft.com/office/drawing/2010/main" val="0"/>
              </a:ext>
            </a:extLst>
          </a:blip>
          <a:stretch>
            <a:fillRect/>
          </a:stretch>
        </p:blipFill>
        <p:spPr>
          <a:xfrm>
            <a:off x="372111" y="292947"/>
            <a:ext cx="1615716" cy="621453"/>
          </a:xfrm>
          <a:prstGeom prst="rect">
            <a:avLst/>
          </a:prstGeom>
        </p:spPr>
      </p:pic>
      <p:pic>
        <p:nvPicPr>
          <p:cNvPr id="8" name="Image 7"/>
          <p:cNvPicPr/>
          <p:nvPr/>
        </p:nvPicPr>
        <p:blipFill>
          <a:blip r:embed="rId3" cstate="print">
            <a:extLst>
              <a:ext uri="{28A0092B-C50C-407E-A947-70E740481C1C}">
                <a14:useLocalDpi xmlns:a14="http://schemas.microsoft.com/office/drawing/2010/main" val="0"/>
              </a:ext>
            </a:extLst>
          </a:blip>
          <a:stretch>
            <a:fillRect/>
          </a:stretch>
        </p:blipFill>
        <p:spPr>
          <a:xfrm>
            <a:off x="10990776" y="207222"/>
            <a:ext cx="1028700" cy="902970"/>
          </a:xfrm>
          <a:prstGeom prst="rect">
            <a:avLst/>
          </a:prstGeom>
        </p:spPr>
      </p:pic>
      <p:pic>
        <p:nvPicPr>
          <p:cNvPr id="9" name="Image 38" descr="https://www.creps-idf.fr/assets/images/partenaires-pages/radicalisation/asvo.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2110" y="5951381"/>
            <a:ext cx="1151890" cy="647700"/>
          </a:xfrm>
          <a:prstGeom prst="rect">
            <a:avLst/>
          </a:prstGeom>
          <a:noFill/>
          <a:ln>
            <a:noFill/>
          </a:ln>
        </p:spPr>
      </p:pic>
      <p:pic>
        <p:nvPicPr>
          <p:cNvPr id="10" name="Image 39" descr="https://www.creps-idf.fr/assets/images/partenaires-pages/radicalisation/csi.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99495" y="5951381"/>
            <a:ext cx="1295400" cy="662940"/>
          </a:xfrm>
          <a:prstGeom prst="rect">
            <a:avLst/>
          </a:prstGeom>
          <a:noFill/>
          <a:ln>
            <a:noFill/>
          </a:ln>
        </p:spPr>
      </p:pic>
      <p:pic>
        <p:nvPicPr>
          <p:cNvPr id="12" name="Image 47" descr="http://yarimproject.eu/wp-content/uploads/2018/09/CAI_logo-2.pn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164348" y="5805281"/>
            <a:ext cx="731520" cy="734695"/>
          </a:xfrm>
          <a:prstGeom prst="rect">
            <a:avLst/>
          </a:prstGeom>
          <a:noFill/>
          <a:ln>
            <a:noFill/>
          </a:ln>
        </p:spPr>
      </p:pic>
      <p:pic>
        <p:nvPicPr>
          <p:cNvPr id="13" name="Image 7">
            <a:extLst>
              <a:ext uri="{FF2B5EF4-FFF2-40B4-BE49-F238E27FC236}">
                <a16:creationId xmlns:a16="http://schemas.microsoft.com/office/drawing/2014/main" id="{285FAE34-29E0-084A-ACFE-F4EF6B274357}"/>
              </a:ext>
            </a:extLst>
          </p:cNvPr>
          <p:cNvPicPr/>
          <p:nvPr/>
        </p:nvPicPr>
        <p:blipFill>
          <a:blip r:embed="rId7">
            <a:extLst>
              <a:ext uri="{28A0092B-C50C-407E-A947-70E740481C1C}">
                <a14:useLocalDpi xmlns:a14="http://schemas.microsoft.com/office/drawing/2010/main" val="0"/>
              </a:ext>
            </a:extLst>
          </a:blip>
          <a:stretch>
            <a:fillRect/>
          </a:stretch>
        </p:blipFill>
        <p:spPr>
          <a:xfrm>
            <a:off x="10781226" y="5821157"/>
            <a:ext cx="723900" cy="702945"/>
          </a:xfrm>
          <a:prstGeom prst="rect">
            <a:avLst/>
          </a:prstGeom>
        </p:spPr>
      </p:pic>
      <p:sp>
        <p:nvSpPr>
          <p:cNvPr id="15" name="Titolo 1"/>
          <p:cNvSpPr txBox="1">
            <a:spLocks/>
          </p:cNvSpPr>
          <p:nvPr/>
        </p:nvSpPr>
        <p:spPr>
          <a:xfrm>
            <a:off x="1045781" y="1379810"/>
            <a:ext cx="10100438" cy="2597740"/>
          </a:xfrm>
          <a:prstGeom prst="rect">
            <a:avLst/>
          </a:prstGeom>
          <a:solidFill>
            <a:schemeClr val="accent5">
              <a:lumMod val="40000"/>
              <a:lumOff val="60000"/>
            </a:schemeClr>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800"/>
              <a:t>The radicalization process is a deviant socialization process which is similar to a quest for identity aimed at compensating for the deficits of recognition and social integration by bringing into tension with common democratic, republican and multicultural values as they are symbolized. in our society.</a:t>
            </a:r>
          </a:p>
          <a:p>
            <a:endParaRPr lang="en-US" sz="1800"/>
          </a:p>
          <a:p>
            <a:r>
              <a:rPr lang="en-US" sz="1800"/>
              <a:t>The psychosocial development of the adolescent creates a particular sensitivity to extremist discourse and to indoctrination processes. “Youth” is an age structured around the construction of identity and the conquest of status, all in reference to two social worlds which have their own norms and dynamics, the juvenile world and the adult world. The feeling of belonging and the construction of social identity are acquired from childhood (categorize the social universe).</a:t>
            </a:r>
            <a:endParaRPr lang="it-IT" sz="1800" dirty="0"/>
          </a:p>
        </p:txBody>
      </p:sp>
      <p:pic>
        <p:nvPicPr>
          <p:cNvPr id="5" name="Immagine 4">
            <a:extLst>
              <a:ext uri="{FF2B5EF4-FFF2-40B4-BE49-F238E27FC236}">
                <a16:creationId xmlns:a16="http://schemas.microsoft.com/office/drawing/2014/main" id="{FF66EE0D-0E1F-46B9-937E-74EB9E3489BF}"/>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220198" y="5785234"/>
            <a:ext cx="1618846" cy="774788"/>
          </a:xfrm>
          <a:prstGeom prst="rect">
            <a:avLst/>
          </a:prstGeom>
        </p:spPr>
      </p:pic>
      <p:pic>
        <p:nvPicPr>
          <p:cNvPr id="11" name="Picture 2" descr="https://www.ilmattino.it/photos/PANORAMA/56/22/2535622_2125_immagine_giovani_jihadisti.jpg.pagespeed.ce.jCnG7mwSs-.jpg">
            <a:extLst>
              <a:ext uri="{FF2B5EF4-FFF2-40B4-BE49-F238E27FC236}">
                <a16:creationId xmlns:a16="http://schemas.microsoft.com/office/drawing/2014/main" id="{985C0E4D-E765-4A5C-80F1-D4FCCD02B3F8}"/>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461763" y="3977550"/>
            <a:ext cx="4754562" cy="16352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3474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ttotitolo 3"/>
          <p:cNvSpPr>
            <a:spLocks noGrp="1"/>
          </p:cNvSpPr>
          <p:nvPr>
            <p:ph idx="1"/>
          </p:nvPr>
        </p:nvSpPr>
        <p:spPr>
          <a:xfrm>
            <a:off x="3169136" y="462915"/>
            <a:ext cx="6168566" cy="902970"/>
          </a:xfrm>
        </p:spPr>
        <p:txBody>
          <a:bodyPr/>
          <a:lstStyle/>
          <a:p>
            <a:pPr marL="0" indent="0">
              <a:buNone/>
            </a:pPr>
            <a:r>
              <a:rPr lang="en-US" b="1" dirty="0"/>
              <a:t>THE LEARNER MUST BE ABLE</a:t>
            </a:r>
            <a:endParaRPr lang="it-IT" b="1" dirty="0"/>
          </a:p>
        </p:txBody>
      </p:sp>
      <p:pic>
        <p:nvPicPr>
          <p:cNvPr id="7" name="Image 3"/>
          <p:cNvPicPr/>
          <p:nvPr/>
        </p:nvPicPr>
        <p:blipFill>
          <a:blip r:embed="rId2" cstate="print">
            <a:extLst>
              <a:ext uri="{28A0092B-C50C-407E-A947-70E740481C1C}">
                <a14:useLocalDpi xmlns:a14="http://schemas.microsoft.com/office/drawing/2010/main" val="0"/>
              </a:ext>
            </a:extLst>
          </a:blip>
          <a:stretch>
            <a:fillRect/>
          </a:stretch>
        </p:blipFill>
        <p:spPr>
          <a:xfrm>
            <a:off x="372111" y="292947"/>
            <a:ext cx="1615716" cy="621453"/>
          </a:xfrm>
          <a:prstGeom prst="rect">
            <a:avLst/>
          </a:prstGeom>
        </p:spPr>
      </p:pic>
      <p:pic>
        <p:nvPicPr>
          <p:cNvPr id="8" name="Image 7"/>
          <p:cNvPicPr/>
          <p:nvPr/>
        </p:nvPicPr>
        <p:blipFill>
          <a:blip r:embed="rId3" cstate="print">
            <a:extLst>
              <a:ext uri="{28A0092B-C50C-407E-A947-70E740481C1C}">
                <a14:useLocalDpi xmlns:a14="http://schemas.microsoft.com/office/drawing/2010/main" val="0"/>
              </a:ext>
            </a:extLst>
          </a:blip>
          <a:stretch>
            <a:fillRect/>
          </a:stretch>
        </p:blipFill>
        <p:spPr>
          <a:xfrm>
            <a:off x="10990776" y="207222"/>
            <a:ext cx="1028700" cy="902970"/>
          </a:xfrm>
          <a:prstGeom prst="rect">
            <a:avLst/>
          </a:prstGeom>
        </p:spPr>
      </p:pic>
      <p:pic>
        <p:nvPicPr>
          <p:cNvPr id="9" name="Image 38" descr="https://www.creps-idf.fr/assets/images/partenaires-pages/radicalisation/asvo.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2110" y="5951381"/>
            <a:ext cx="1151890" cy="647700"/>
          </a:xfrm>
          <a:prstGeom prst="rect">
            <a:avLst/>
          </a:prstGeom>
          <a:noFill/>
          <a:ln>
            <a:noFill/>
          </a:ln>
        </p:spPr>
      </p:pic>
      <p:pic>
        <p:nvPicPr>
          <p:cNvPr id="10" name="Image 39" descr="https://www.creps-idf.fr/assets/images/partenaires-pages/radicalisation/csi.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99495" y="5951381"/>
            <a:ext cx="1295400" cy="662940"/>
          </a:xfrm>
          <a:prstGeom prst="rect">
            <a:avLst/>
          </a:prstGeom>
          <a:noFill/>
          <a:ln>
            <a:noFill/>
          </a:ln>
        </p:spPr>
      </p:pic>
      <p:pic>
        <p:nvPicPr>
          <p:cNvPr id="12" name="Image 47" descr="http://yarimproject.eu/wp-content/uploads/2018/09/CAI_logo-2.pn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164348" y="5805281"/>
            <a:ext cx="731520" cy="734695"/>
          </a:xfrm>
          <a:prstGeom prst="rect">
            <a:avLst/>
          </a:prstGeom>
          <a:noFill/>
          <a:ln>
            <a:noFill/>
          </a:ln>
        </p:spPr>
      </p:pic>
      <p:pic>
        <p:nvPicPr>
          <p:cNvPr id="13" name="Image 7">
            <a:extLst>
              <a:ext uri="{FF2B5EF4-FFF2-40B4-BE49-F238E27FC236}">
                <a16:creationId xmlns:a16="http://schemas.microsoft.com/office/drawing/2014/main" id="{285FAE34-29E0-084A-ACFE-F4EF6B274357}"/>
              </a:ext>
            </a:extLst>
          </p:cNvPr>
          <p:cNvPicPr/>
          <p:nvPr/>
        </p:nvPicPr>
        <p:blipFill>
          <a:blip r:embed="rId7">
            <a:extLst>
              <a:ext uri="{28A0092B-C50C-407E-A947-70E740481C1C}">
                <a14:useLocalDpi xmlns:a14="http://schemas.microsoft.com/office/drawing/2010/main" val="0"/>
              </a:ext>
            </a:extLst>
          </a:blip>
          <a:stretch>
            <a:fillRect/>
          </a:stretch>
        </p:blipFill>
        <p:spPr>
          <a:xfrm>
            <a:off x="10781226" y="5821157"/>
            <a:ext cx="723900" cy="702945"/>
          </a:xfrm>
          <a:prstGeom prst="rect">
            <a:avLst/>
          </a:prstGeom>
        </p:spPr>
      </p:pic>
      <p:sp>
        <p:nvSpPr>
          <p:cNvPr id="15" name="Titolo 1"/>
          <p:cNvSpPr txBox="1">
            <a:spLocks/>
          </p:cNvSpPr>
          <p:nvPr/>
        </p:nvSpPr>
        <p:spPr>
          <a:xfrm>
            <a:off x="1066800" y="1586753"/>
            <a:ext cx="9923976" cy="2622176"/>
          </a:xfrm>
          <a:prstGeom prst="rect">
            <a:avLst/>
          </a:prstGeom>
          <a:solidFill>
            <a:schemeClr val="accent5">
              <a:lumMod val="40000"/>
              <a:lumOff val="60000"/>
            </a:schemeClr>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1800"/>
              <a:t>-Know the specifics of the psychosocial development of adolescents through implementations participating in the construction of the social identity of young people and their resilience</a:t>
            </a:r>
          </a:p>
          <a:p>
            <a:pPr algn="l"/>
            <a:endParaRPr lang="en-US" sz="1800"/>
          </a:p>
          <a:p>
            <a:pPr algn="l"/>
            <a:r>
              <a:rPr lang="en-US" sz="1800"/>
              <a:t>-To develop sports training allowing everyone to appropriate the elements of sport culture and to bring to life the ethical principles that are the basis of the value of equality (equality designates a state, in which individuals are treated the same manner and in which no discrimination can be tolerated). As a reminder, freedom and equality are considered as stable benchmarks for the judgment of democracy.</a:t>
            </a:r>
          </a:p>
          <a:p>
            <a:pPr algn="l"/>
            <a:endParaRPr lang="en-US" sz="1800"/>
          </a:p>
          <a:p>
            <a:pPr algn="l"/>
            <a:r>
              <a:rPr lang="en-US" sz="1800"/>
              <a:t>-To distinguish the signals showing the entry into radicalization</a:t>
            </a:r>
            <a:endParaRPr lang="fr-FR" sz="1800" dirty="0"/>
          </a:p>
        </p:txBody>
      </p:sp>
      <p:pic>
        <p:nvPicPr>
          <p:cNvPr id="5" name="Immagine 4">
            <a:extLst>
              <a:ext uri="{FF2B5EF4-FFF2-40B4-BE49-F238E27FC236}">
                <a16:creationId xmlns:a16="http://schemas.microsoft.com/office/drawing/2014/main" id="{FF66EE0D-0E1F-46B9-937E-74EB9E3489BF}"/>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220198" y="5785234"/>
            <a:ext cx="1618846" cy="774788"/>
          </a:xfrm>
          <a:prstGeom prst="rect">
            <a:avLst/>
          </a:prstGeom>
        </p:spPr>
      </p:pic>
    </p:spTree>
    <p:extLst>
      <p:ext uri="{BB962C8B-B14F-4D97-AF65-F5344CB8AC3E}">
        <p14:creationId xmlns:p14="http://schemas.microsoft.com/office/powerpoint/2010/main" val="9634208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ttotitolo 3"/>
          <p:cNvSpPr>
            <a:spLocks noGrp="1"/>
          </p:cNvSpPr>
          <p:nvPr>
            <p:ph idx="1"/>
          </p:nvPr>
        </p:nvSpPr>
        <p:spPr>
          <a:xfrm>
            <a:off x="2129117" y="551329"/>
            <a:ext cx="8469434" cy="644588"/>
          </a:xfrm>
        </p:spPr>
        <p:txBody>
          <a:bodyPr>
            <a:normAutofit/>
          </a:bodyPr>
          <a:lstStyle/>
          <a:p>
            <a:pPr marL="0" indent="0">
              <a:buNone/>
            </a:pPr>
            <a:r>
              <a:rPr lang="en-US" dirty="0"/>
              <a:t>THE SOCIALIZATION PROCESS AND IDENTITY QUEST</a:t>
            </a:r>
            <a:endParaRPr lang="it-IT" dirty="0"/>
          </a:p>
        </p:txBody>
      </p:sp>
      <p:pic>
        <p:nvPicPr>
          <p:cNvPr id="7" name="Image 3"/>
          <p:cNvPicPr/>
          <p:nvPr/>
        </p:nvPicPr>
        <p:blipFill>
          <a:blip r:embed="rId2" cstate="print">
            <a:extLst>
              <a:ext uri="{28A0092B-C50C-407E-A947-70E740481C1C}">
                <a14:useLocalDpi xmlns:a14="http://schemas.microsoft.com/office/drawing/2010/main" val="0"/>
              </a:ext>
            </a:extLst>
          </a:blip>
          <a:stretch>
            <a:fillRect/>
          </a:stretch>
        </p:blipFill>
        <p:spPr>
          <a:xfrm>
            <a:off x="372111" y="292947"/>
            <a:ext cx="1615716" cy="621453"/>
          </a:xfrm>
          <a:prstGeom prst="rect">
            <a:avLst/>
          </a:prstGeom>
        </p:spPr>
      </p:pic>
      <p:pic>
        <p:nvPicPr>
          <p:cNvPr id="8" name="Image 7"/>
          <p:cNvPicPr/>
          <p:nvPr/>
        </p:nvPicPr>
        <p:blipFill>
          <a:blip r:embed="rId3" cstate="print">
            <a:extLst>
              <a:ext uri="{28A0092B-C50C-407E-A947-70E740481C1C}">
                <a14:useLocalDpi xmlns:a14="http://schemas.microsoft.com/office/drawing/2010/main" val="0"/>
              </a:ext>
            </a:extLst>
          </a:blip>
          <a:stretch>
            <a:fillRect/>
          </a:stretch>
        </p:blipFill>
        <p:spPr>
          <a:xfrm>
            <a:off x="10990776" y="207222"/>
            <a:ext cx="1028700" cy="902970"/>
          </a:xfrm>
          <a:prstGeom prst="rect">
            <a:avLst/>
          </a:prstGeom>
        </p:spPr>
      </p:pic>
      <p:pic>
        <p:nvPicPr>
          <p:cNvPr id="9" name="Image 38" descr="https://www.creps-idf.fr/assets/images/partenaires-pages/radicalisation/asvo.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2110" y="5951381"/>
            <a:ext cx="1151890" cy="647700"/>
          </a:xfrm>
          <a:prstGeom prst="rect">
            <a:avLst/>
          </a:prstGeom>
          <a:noFill/>
          <a:ln>
            <a:noFill/>
          </a:ln>
        </p:spPr>
      </p:pic>
      <p:pic>
        <p:nvPicPr>
          <p:cNvPr id="10" name="Image 39" descr="https://www.creps-idf.fr/assets/images/partenaires-pages/radicalisation/csi.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99495" y="5951381"/>
            <a:ext cx="1295400" cy="662940"/>
          </a:xfrm>
          <a:prstGeom prst="rect">
            <a:avLst/>
          </a:prstGeom>
          <a:noFill/>
          <a:ln>
            <a:noFill/>
          </a:ln>
        </p:spPr>
      </p:pic>
      <p:pic>
        <p:nvPicPr>
          <p:cNvPr id="12" name="Image 47" descr="http://yarimproject.eu/wp-content/uploads/2018/09/CAI_logo-2.pn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164348" y="5805281"/>
            <a:ext cx="731520" cy="734695"/>
          </a:xfrm>
          <a:prstGeom prst="rect">
            <a:avLst/>
          </a:prstGeom>
          <a:noFill/>
          <a:ln>
            <a:noFill/>
          </a:ln>
        </p:spPr>
      </p:pic>
      <p:pic>
        <p:nvPicPr>
          <p:cNvPr id="13" name="Image 7">
            <a:extLst>
              <a:ext uri="{FF2B5EF4-FFF2-40B4-BE49-F238E27FC236}">
                <a16:creationId xmlns:a16="http://schemas.microsoft.com/office/drawing/2014/main" id="{285FAE34-29E0-084A-ACFE-F4EF6B274357}"/>
              </a:ext>
            </a:extLst>
          </p:cNvPr>
          <p:cNvPicPr/>
          <p:nvPr/>
        </p:nvPicPr>
        <p:blipFill>
          <a:blip r:embed="rId7">
            <a:extLst>
              <a:ext uri="{28A0092B-C50C-407E-A947-70E740481C1C}">
                <a14:useLocalDpi xmlns:a14="http://schemas.microsoft.com/office/drawing/2010/main" val="0"/>
              </a:ext>
            </a:extLst>
          </a:blip>
          <a:stretch>
            <a:fillRect/>
          </a:stretch>
        </p:blipFill>
        <p:spPr>
          <a:xfrm>
            <a:off x="10781226" y="5821157"/>
            <a:ext cx="723900" cy="702945"/>
          </a:xfrm>
          <a:prstGeom prst="rect">
            <a:avLst/>
          </a:prstGeom>
        </p:spPr>
      </p:pic>
      <p:sp>
        <p:nvSpPr>
          <p:cNvPr id="15" name="Titolo 1"/>
          <p:cNvSpPr txBox="1">
            <a:spLocks/>
          </p:cNvSpPr>
          <p:nvPr/>
        </p:nvSpPr>
        <p:spPr>
          <a:xfrm>
            <a:off x="1134012" y="2164623"/>
            <a:ext cx="9923976" cy="3193774"/>
          </a:xfrm>
          <a:prstGeom prst="rect">
            <a:avLst/>
          </a:prstGeom>
          <a:solidFill>
            <a:schemeClr val="accent5">
              <a:lumMod val="40000"/>
              <a:lumOff val="60000"/>
            </a:schemeClr>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fr-FR" sz="1800" dirty="0"/>
          </a:p>
        </p:txBody>
      </p:sp>
      <p:pic>
        <p:nvPicPr>
          <p:cNvPr id="5" name="Immagine 4">
            <a:extLst>
              <a:ext uri="{FF2B5EF4-FFF2-40B4-BE49-F238E27FC236}">
                <a16:creationId xmlns:a16="http://schemas.microsoft.com/office/drawing/2014/main" id="{FF66EE0D-0E1F-46B9-937E-74EB9E3489BF}"/>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220198" y="5785234"/>
            <a:ext cx="1618846" cy="774788"/>
          </a:xfrm>
          <a:prstGeom prst="rect">
            <a:avLst/>
          </a:prstGeom>
        </p:spPr>
      </p:pic>
      <p:graphicFrame>
        <p:nvGraphicFramePr>
          <p:cNvPr id="2" name="Tabella 1"/>
          <p:cNvGraphicFramePr>
            <a:graphicFrameLocks noGrp="1"/>
          </p:cNvGraphicFramePr>
          <p:nvPr>
            <p:extLst>
              <p:ext uri="{D42A27DB-BD31-4B8C-83A1-F6EECF244321}">
                <p14:modId xmlns:p14="http://schemas.microsoft.com/office/powerpoint/2010/main" val="1642572835"/>
              </p:ext>
            </p:extLst>
          </p:nvPr>
        </p:nvGraphicFramePr>
        <p:xfrm>
          <a:off x="717201" y="1452725"/>
          <a:ext cx="10340787" cy="3737103"/>
        </p:xfrm>
        <a:graphic>
          <a:graphicData uri="http://schemas.openxmlformats.org/drawingml/2006/table">
            <a:tbl>
              <a:tblPr firstRow="1" firstCol="1" bandRow="1">
                <a:tableStyleId>{5C22544A-7EE6-4342-B048-85BDC9FD1C3A}</a:tableStyleId>
              </a:tblPr>
              <a:tblGrid>
                <a:gridCol w="542496">
                  <a:extLst>
                    <a:ext uri="{9D8B030D-6E8A-4147-A177-3AD203B41FA5}">
                      <a16:colId xmlns:a16="http://schemas.microsoft.com/office/drawing/2014/main" val="20000"/>
                    </a:ext>
                  </a:extLst>
                </a:gridCol>
                <a:gridCol w="3216645">
                  <a:extLst>
                    <a:ext uri="{9D8B030D-6E8A-4147-A177-3AD203B41FA5}">
                      <a16:colId xmlns:a16="http://schemas.microsoft.com/office/drawing/2014/main" val="20001"/>
                    </a:ext>
                  </a:extLst>
                </a:gridCol>
                <a:gridCol w="3350414">
                  <a:extLst>
                    <a:ext uri="{9D8B030D-6E8A-4147-A177-3AD203B41FA5}">
                      <a16:colId xmlns:a16="http://schemas.microsoft.com/office/drawing/2014/main" val="20002"/>
                    </a:ext>
                  </a:extLst>
                </a:gridCol>
                <a:gridCol w="3231232">
                  <a:extLst>
                    <a:ext uri="{9D8B030D-6E8A-4147-A177-3AD203B41FA5}">
                      <a16:colId xmlns:a16="http://schemas.microsoft.com/office/drawing/2014/main" val="20003"/>
                    </a:ext>
                  </a:extLst>
                </a:gridCol>
              </a:tblGrid>
              <a:tr h="115915">
                <a:tc gridSpan="4">
                  <a:txBody>
                    <a:bodyPr/>
                    <a:lstStyle/>
                    <a:p>
                      <a:pPr algn="ctr">
                        <a:lnSpc>
                          <a:spcPct val="107000"/>
                        </a:lnSpc>
                        <a:spcAft>
                          <a:spcPts val="0"/>
                        </a:spcAft>
                      </a:pPr>
                      <a:endParaRPr lang="it-IT"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7537" marR="47537" marT="0" marB="0"/>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0"/>
                  </a:ext>
                </a:extLst>
              </a:tr>
              <a:tr h="320871">
                <a:tc gridSpan="4">
                  <a:txBody>
                    <a:bodyPr/>
                    <a:lstStyle/>
                    <a:p>
                      <a:pPr algn="ctr">
                        <a:lnSpc>
                          <a:spcPct val="107000"/>
                        </a:lnSpc>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BRIEF DESCRIPTION OF THE TRAINING: the youth or sport worker identifies the behaviors</a:t>
                      </a:r>
                      <a:endParaRPr lang="it-IT"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7537" marR="47537" marT="0" marB="0"/>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1"/>
                  </a:ext>
                </a:extLst>
              </a:tr>
              <a:tr h="135655">
                <a:tc rowSpan="2">
                  <a:txBody>
                    <a:bodyPr/>
                    <a:lstStyle/>
                    <a:p>
                      <a:pPr marL="71755" marR="71755" algn="ctr">
                        <a:lnSpc>
                          <a:spcPct val="107000"/>
                        </a:lnSpc>
                        <a:spcAft>
                          <a:spcPts val="0"/>
                        </a:spcAft>
                      </a:pPr>
                      <a:r>
                        <a:rPr lang="it-IT" sz="1400" dirty="0">
                          <a:effectLst/>
                          <a:latin typeface="Calibri" panose="020F0502020204030204" pitchFamily="34" charset="0"/>
                          <a:ea typeface="Calibri" panose="020F0502020204030204" pitchFamily="34" charset="0"/>
                          <a:cs typeface="Times New Roman" panose="02020603050405020304" pitchFamily="18" charset="0"/>
                        </a:rPr>
                        <a:t>Learning </a:t>
                      </a:r>
                      <a:r>
                        <a:rPr lang="it-IT" sz="1400" dirty="0" err="1">
                          <a:effectLst/>
                          <a:latin typeface="Calibri" panose="020F0502020204030204" pitchFamily="34" charset="0"/>
                          <a:ea typeface="Calibri" panose="020F0502020204030204" pitchFamily="34" charset="0"/>
                          <a:cs typeface="Times New Roman" panose="02020603050405020304" pitchFamily="18" charset="0"/>
                        </a:rPr>
                        <a:t>outcomes</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7537" marR="47537" marT="0" marB="0" vert="vert270"/>
                </a:tc>
                <a:tc>
                  <a:txBody>
                    <a:bodyPr/>
                    <a:lstStyle/>
                    <a:p>
                      <a:pPr algn="ctr">
                        <a:lnSpc>
                          <a:spcPct val="107000"/>
                        </a:lnSpc>
                        <a:spcAft>
                          <a:spcPts val="0"/>
                        </a:spcAft>
                      </a:pPr>
                      <a:r>
                        <a:rPr lang="it-IT" sz="1100" dirty="0">
                          <a:effectLst/>
                          <a:latin typeface="Calibri" panose="020F0502020204030204" pitchFamily="34" charset="0"/>
                          <a:ea typeface="Calibri" panose="020F0502020204030204" pitchFamily="34" charset="0"/>
                          <a:cs typeface="Times New Roman" panose="02020603050405020304" pitchFamily="18" charset="0"/>
                        </a:rPr>
                        <a:t>Knowledge</a:t>
                      </a:r>
                    </a:p>
                  </a:txBody>
                  <a:tcPr marL="47537" marR="47537" marT="0" marB="0"/>
                </a:tc>
                <a:tc>
                  <a:txBody>
                    <a:bodyPr/>
                    <a:lstStyle/>
                    <a:p>
                      <a:pPr algn="ctr">
                        <a:lnSpc>
                          <a:spcPct val="107000"/>
                        </a:lnSpc>
                        <a:spcAft>
                          <a:spcPts val="0"/>
                        </a:spcAft>
                      </a:pPr>
                      <a:r>
                        <a:rPr lang="it-IT" sz="1100" dirty="0">
                          <a:effectLst/>
                          <a:latin typeface="Calibri" panose="020F0502020204030204" pitchFamily="34" charset="0"/>
                          <a:ea typeface="Calibri" panose="020F0502020204030204" pitchFamily="34" charset="0"/>
                          <a:cs typeface="Times New Roman" panose="02020603050405020304" pitchFamily="18" charset="0"/>
                        </a:rPr>
                        <a:t>Skills</a:t>
                      </a:r>
                    </a:p>
                  </a:txBody>
                  <a:tcPr marL="47537" marR="47537" marT="0" marB="0"/>
                </a:tc>
                <a:tc>
                  <a:txBody>
                    <a:bodyPr/>
                    <a:lstStyle/>
                    <a:p>
                      <a:pPr algn="ctr">
                        <a:lnSpc>
                          <a:spcPct val="107000"/>
                        </a:lnSpc>
                        <a:spcAft>
                          <a:spcPts val="0"/>
                        </a:spcAft>
                      </a:pPr>
                      <a:r>
                        <a:rPr lang="fr-FR" sz="1100" dirty="0" err="1">
                          <a:effectLst/>
                          <a:latin typeface="Calibri" panose="020F0502020204030204" pitchFamily="34" charset="0"/>
                          <a:ea typeface="Calibri" panose="020F0502020204030204" pitchFamily="34" charset="0"/>
                          <a:cs typeface="Times New Roman" panose="02020603050405020304" pitchFamily="18" charset="0"/>
                        </a:rPr>
                        <a:t>Implementation</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7537" marR="47537" marT="0" marB="0"/>
                </a:tc>
                <a:extLst>
                  <a:ext uri="{0D108BD9-81ED-4DB2-BD59-A6C34878D82A}">
                    <a16:rowId xmlns:a16="http://schemas.microsoft.com/office/drawing/2014/main" val="10002"/>
                  </a:ext>
                </a:extLst>
              </a:tr>
              <a:tr h="3120068">
                <a:tc vMerge="1">
                  <a:txBody>
                    <a:bodyPr/>
                    <a:lstStyle/>
                    <a:p>
                      <a:endParaRPr lang="it-IT"/>
                    </a:p>
                  </a:txBody>
                  <a:tcPr/>
                </a:tc>
                <a:tc>
                  <a:txBody>
                    <a:bodyPr/>
                    <a:lstStyle/>
                    <a:p>
                      <a:pPr>
                        <a:lnSpc>
                          <a:spcPct val="107000"/>
                        </a:lnSpc>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Develop an "expert" educational intervention through sport in primary prevention education for children and adolescents</a:t>
                      </a:r>
                    </a:p>
                    <a:p>
                      <a:pPr>
                        <a:lnSpc>
                          <a:spcPct val="107000"/>
                        </a:lnSpc>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Allow learners to understand the link between social relationships, self-construction and the development of a sense of belonging</a:t>
                      </a:r>
                    </a:p>
                    <a:p>
                      <a:pPr>
                        <a:lnSpc>
                          <a:spcPct val="107000"/>
                        </a:lnSpc>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The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rhetorics</a:t>
                      </a:r>
                      <a:r>
                        <a:rPr lang="en-US" sz="1100" dirty="0">
                          <a:effectLst/>
                          <a:latin typeface="Calibri" panose="020F0502020204030204" pitchFamily="34" charset="0"/>
                          <a:ea typeface="Calibri" panose="020F0502020204030204" pitchFamily="34" charset="0"/>
                          <a:cs typeface="Times New Roman" panose="02020603050405020304" pitchFamily="18" charset="0"/>
                        </a:rPr>
                        <a:t> specific to speeches that fall under extremist ideologies revolve around the rejection of the values of democratic societies (diversity, tolerance and free choice) by basing its legitimacy on targeted discrimination.</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7537" marR="47537" marT="0" marB="0"/>
                </a:tc>
                <a:tc>
                  <a:txBody>
                    <a:bodyPr/>
                    <a:lstStyle/>
                    <a:p>
                      <a:pPr>
                        <a:lnSpc>
                          <a:spcPct val="107000"/>
                        </a:lnSpc>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Identify in his practice, the emergence of a fact, of a manifestation contrary to the principles of sport and the questions that this poses for youth and sport stakeholders.</a:t>
                      </a:r>
                    </a:p>
                    <a:p>
                      <a:pPr>
                        <a:lnSpc>
                          <a:spcPct val="107000"/>
                        </a:lnSpc>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Become aware of your own stereotypes. Identify situations in sport where prejudice and stereotypes emerge.</a:t>
                      </a:r>
                    </a:p>
                    <a:p>
                      <a:pPr>
                        <a:lnSpc>
                          <a:spcPct val="107000"/>
                        </a:lnSpc>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Question a situation, alone and in a team, and consider the consequences on the young person, his family, the team, "living together" by deconstructing stereotypes and prejudices</a:t>
                      </a:r>
                    </a:p>
                    <a:p>
                      <a:pPr>
                        <a:lnSpc>
                          <a:spcPct val="107000"/>
                        </a:lnSpc>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Identify manifestations of radicalization leading to marginalization and violence.</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7537" marR="47537" marT="0" marB="0"/>
                </a:tc>
                <a:tc>
                  <a:txBody>
                    <a:bodyPr/>
                    <a:lstStyle/>
                    <a:p>
                      <a:pPr>
                        <a:lnSpc>
                          <a:spcPct val="107000"/>
                        </a:lnSpc>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Discuss the impact of discrimination on the structuring of society and on the behavior of individuals</a:t>
                      </a:r>
                    </a:p>
                    <a:p>
                      <a:pPr>
                        <a:lnSpc>
                          <a:spcPct val="107000"/>
                        </a:lnSpc>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Discuss the impact of their own beliefs and the beliefs of the different team members on reading stereotypes and prejudices.</a:t>
                      </a:r>
                    </a:p>
                    <a:p>
                      <a:pPr>
                        <a:lnSpc>
                          <a:spcPct val="107000"/>
                        </a:lnSpc>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Share experiences to identify the place of beliefs of all kinds in practice (with young people, in teams) and set up an educational framework to fight against stereotypes, prejudices and discrimination.</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7537" marR="47537"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8686556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ttotitolo 3"/>
          <p:cNvSpPr>
            <a:spLocks noGrp="1"/>
          </p:cNvSpPr>
          <p:nvPr>
            <p:ph idx="1"/>
          </p:nvPr>
        </p:nvSpPr>
        <p:spPr>
          <a:xfrm>
            <a:off x="2311792" y="207222"/>
            <a:ext cx="8469434" cy="902970"/>
          </a:xfrm>
          <a:solidFill>
            <a:schemeClr val="bg1"/>
          </a:solidFill>
        </p:spPr>
        <p:txBody>
          <a:bodyPr>
            <a:normAutofit fontScale="92500" lnSpcReduction="20000"/>
          </a:bodyPr>
          <a:lstStyle/>
          <a:p>
            <a:pPr marL="0" indent="0" algn="ctr">
              <a:buNone/>
            </a:pPr>
            <a:r>
              <a:rPr lang="en-US" dirty="0"/>
              <a:t>THE SOCIALIZATION PROCESS AND IDENTITY QUEST</a:t>
            </a:r>
          </a:p>
          <a:p>
            <a:pPr marL="0" indent="0" algn="ctr">
              <a:buNone/>
            </a:pPr>
            <a:r>
              <a:rPr lang="en-US" dirty="0"/>
              <a:t>Unit 1: Characteristic of the psychosocial development of young people - quest for identity and feeling of belonging</a:t>
            </a:r>
          </a:p>
          <a:p>
            <a:pPr marL="0" indent="0" algn="ctr">
              <a:buNone/>
            </a:pPr>
            <a:endParaRPr lang="it-IT" dirty="0"/>
          </a:p>
        </p:txBody>
      </p:sp>
      <p:pic>
        <p:nvPicPr>
          <p:cNvPr id="7" name="Image 3"/>
          <p:cNvPicPr/>
          <p:nvPr/>
        </p:nvPicPr>
        <p:blipFill>
          <a:blip r:embed="rId2" cstate="print">
            <a:extLst>
              <a:ext uri="{28A0092B-C50C-407E-A947-70E740481C1C}">
                <a14:useLocalDpi xmlns:a14="http://schemas.microsoft.com/office/drawing/2010/main" val="0"/>
              </a:ext>
            </a:extLst>
          </a:blip>
          <a:stretch>
            <a:fillRect/>
          </a:stretch>
        </p:blipFill>
        <p:spPr>
          <a:xfrm>
            <a:off x="372111" y="292947"/>
            <a:ext cx="1615716" cy="621453"/>
          </a:xfrm>
          <a:prstGeom prst="rect">
            <a:avLst/>
          </a:prstGeom>
        </p:spPr>
      </p:pic>
      <p:pic>
        <p:nvPicPr>
          <p:cNvPr id="8" name="Image 7"/>
          <p:cNvPicPr/>
          <p:nvPr/>
        </p:nvPicPr>
        <p:blipFill>
          <a:blip r:embed="rId3" cstate="print">
            <a:extLst>
              <a:ext uri="{28A0092B-C50C-407E-A947-70E740481C1C}">
                <a14:useLocalDpi xmlns:a14="http://schemas.microsoft.com/office/drawing/2010/main" val="0"/>
              </a:ext>
            </a:extLst>
          </a:blip>
          <a:stretch>
            <a:fillRect/>
          </a:stretch>
        </p:blipFill>
        <p:spPr>
          <a:xfrm>
            <a:off x="10990776" y="207222"/>
            <a:ext cx="1028700" cy="902970"/>
          </a:xfrm>
          <a:prstGeom prst="rect">
            <a:avLst/>
          </a:prstGeom>
        </p:spPr>
      </p:pic>
      <p:pic>
        <p:nvPicPr>
          <p:cNvPr id="9" name="Image 38" descr="https://www.creps-idf.fr/assets/images/partenaires-pages/radicalisation/asvo.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2110" y="5951381"/>
            <a:ext cx="1151890" cy="647700"/>
          </a:xfrm>
          <a:prstGeom prst="rect">
            <a:avLst/>
          </a:prstGeom>
          <a:noFill/>
          <a:ln>
            <a:noFill/>
          </a:ln>
        </p:spPr>
      </p:pic>
      <p:pic>
        <p:nvPicPr>
          <p:cNvPr id="10" name="Image 39" descr="https://www.creps-idf.fr/assets/images/partenaires-pages/radicalisation/csi.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99495" y="5951381"/>
            <a:ext cx="1295400" cy="662940"/>
          </a:xfrm>
          <a:prstGeom prst="rect">
            <a:avLst/>
          </a:prstGeom>
          <a:noFill/>
          <a:ln>
            <a:noFill/>
          </a:ln>
        </p:spPr>
      </p:pic>
      <p:pic>
        <p:nvPicPr>
          <p:cNvPr id="12" name="Image 47" descr="http://yarimproject.eu/wp-content/uploads/2018/09/CAI_logo-2.pn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164348" y="5805281"/>
            <a:ext cx="731520" cy="734695"/>
          </a:xfrm>
          <a:prstGeom prst="rect">
            <a:avLst/>
          </a:prstGeom>
          <a:noFill/>
          <a:ln>
            <a:noFill/>
          </a:ln>
        </p:spPr>
      </p:pic>
      <p:pic>
        <p:nvPicPr>
          <p:cNvPr id="13" name="Image 7">
            <a:extLst>
              <a:ext uri="{FF2B5EF4-FFF2-40B4-BE49-F238E27FC236}">
                <a16:creationId xmlns:a16="http://schemas.microsoft.com/office/drawing/2014/main" id="{285FAE34-29E0-084A-ACFE-F4EF6B274357}"/>
              </a:ext>
            </a:extLst>
          </p:cNvPr>
          <p:cNvPicPr/>
          <p:nvPr/>
        </p:nvPicPr>
        <p:blipFill>
          <a:blip r:embed="rId7">
            <a:extLst>
              <a:ext uri="{28A0092B-C50C-407E-A947-70E740481C1C}">
                <a14:useLocalDpi xmlns:a14="http://schemas.microsoft.com/office/drawing/2010/main" val="0"/>
              </a:ext>
            </a:extLst>
          </a:blip>
          <a:stretch>
            <a:fillRect/>
          </a:stretch>
        </p:blipFill>
        <p:spPr>
          <a:xfrm>
            <a:off x="10781226" y="5821157"/>
            <a:ext cx="723900" cy="702945"/>
          </a:xfrm>
          <a:prstGeom prst="rect">
            <a:avLst/>
          </a:prstGeom>
        </p:spPr>
      </p:pic>
      <p:sp>
        <p:nvSpPr>
          <p:cNvPr id="15" name="Titolo 1"/>
          <p:cNvSpPr txBox="1">
            <a:spLocks/>
          </p:cNvSpPr>
          <p:nvPr/>
        </p:nvSpPr>
        <p:spPr>
          <a:xfrm>
            <a:off x="2311792" y="1115899"/>
            <a:ext cx="8198184" cy="4177426"/>
          </a:xfrm>
          <a:prstGeom prst="rect">
            <a:avLst/>
          </a:prstGeom>
          <a:solidFill>
            <a:srgbClr val="EAEEB4"/>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1600"/>
              <a:t>Our Western societies are undergoing rapid change and the social and economic difficulties that many young people face, with little prospect for the future.</a:t>
            </a:r>
          </a:p>
          <a:p>
            <a:pPr algn="l"/>
            <a:endParaRPr lang="en-US" sz="1600"/>
          </a:p>
          <a:p>
            <a:pPr algn="l"/>
            <a:r>
              <a:rPr lang="en-US" sz="1600"/>
              <a:t>The ADOLESCENT PERIOD is first of all the resolution for the young person of the question of the meaning and the value of his existence. A time of suspension when the meanings of childhood recede while those to come struggle to be sensed.</a:t>
            </a:r>
          </a:p>
          <a:p>
            <a:pPr algn="l"/>
            <a:endParaRPr lang="en-US" sz="1600"/>
          </a:p>
          <a:p>
            <a:pPr algn="l"/>
            <a:r>
              <a:rPr lang="en-US" sz="1600"/>
              <a:t>The formerly ritualized stages of the passage to the age of man or woman have lost their symbolic implications: entry into sexuality, romantic relationships, diplomas, work, military service, engagement or marriage are not more major identity references without new rituals "democratic", "republicans" replacing them allowing to structure individuals and society</a:t>
            </a:r>
          </a:p>
          <a:p>
            <a:pPr algn="l"/>
            <a:endParaRPr lang="en-US" sz="1600"/>
          </a:p>
          <a:p>
            <a:pPr algn="l"/>
            <a:r>
              <a:rPr lang="en-US" sz="1600"/>
              <a:t>Social and cultural references multiply and compete with each other, relativize each other. There are no longer any secure and consensual foundations of existence.</a:t>
            </a:r>
          </a:p>
          <a:p>
            <a:pPr algn="l"/>
            <a:endParaRPr lang="en-US" sz="1600"/>
          </a:p>
          <a:p>
            <a:pPr algn="l"/>
            <a:r>
              <a:rPr lang="en-US" sz="1600"/>
              <a:t>The idea of ​​summing up the process of radicalization to the crisis of adolescence, but our aim is to analyze the psychological and relational mechanisms that can contribute to the entry of young people into this process.</a:t>
            </a:r>
            <a:endParaRPr lang="fr-FR" sz="1600" dirty="0"/>
          </a:p>
        </p:txBody>
      </p:sp>
      <p:pic>
        <p:nvPicPr>
          <p:cNvPr id="5" name="Immagine 4">
            <a:extLst>
              <a:ext uri="{FF2B5EF4-FFF2-40B4-BE49-F238E27FC236}">
                <a16:creationId xmlns:a16="http://schemas.microsoft.com/office/drawing/2014/main" id="{FF66EE0D-0E1F-46B9-937E-74EB9E3489BF}"/>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220198" y="5785234"/>
            <a:ext cx="1618846" cy="774788"/>
          </a:xfrm>
          <a:prstGeom prst="rect">
            <a:avLst/>
          </a:prstGeom>
        </p:spPr>
      </p:pic>
    </p:spTree>
    <p:extLst>
      <p:ext uri="{BB962C8B-B14F-4D97-AF65-F5344CB8AC3E}">
        <p14:creationId xmlns:p14="http://schemas.microsoft.com/office/powerpoint/2010/main" val="4525198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ttotitolo 3"/>
          <p:cNvSpPr>
            <a:spLocks noGrp="1"/>
          </p:cNvSpPr>
          <p:nvPr>
            <p:ph idx="1"/>
          </p:nvPr>
        </p:nvSpPr>
        <p:spPr>
          <a:xfrm>
            <a:off x="2254584" y="462915"/>
            <a:ext cx="8469434" cy="902970"/>
          </a:xfrm>
        </p:spPr>
        <p:txBody>
          <a:bodyPr/>
          <a:lstStyle/>
          <a:p>
            <a:pPr marL="0" indent="0">
              <a:buNone/>
            </a:pPr>
            <a:r>
              <a:rPr lang="en-US" dirty="0"/>
              <a:t>CHARACTERISTICS OF PSYCHOSOCIAL DEVELOPMENT IN YOUTH</a:t>
            </a:r>
            <a:endParaRPr lang="it-IT" dirty="0"/>
          </a:p>
        </p:txBody>
      </p:sp>
      <p:pic>
        <p:nvPicPr>
          <p:cNvPr id="7" name="Image 3"/>
          <p:cNvPicPr/>
          <p:nvPr/>
        </p:nvPicPr>
        <p:blipFill>
          <a:blip r:embed="rId2" cstate="print">
            <a:extLst>
              <a:ext uri="{28A0092B-C50C-407E-A947-70E740481C1C}">
                <a14:useLocalDpi xmlns:a14="http://schemas.microsoft.com/office/drawing/2010/main" val="0"/>
              </a:ext>
            </a:extLst>
          </a:blip>
          <a:stretch>
            <a:fillRect/>
          </a:stretch>
        </p:blipFill>
        <p:spPr>
          <a:xfrm>
            <a:off x="372111" y="292947"/>
            <a:ext cx="1615716" cy="621453"/>
          </a:xfrm>
          <a:prstGeom prst="rect">
            <a:avLst/>
          </a:prstGeom>
        </p:spPr>
      </p:pic>
      <p:pic>
        <p:nvPicPr>
          <p:cNvPr id="8" name="Image 7"/>
          <p:cNvPicPr/>
          <p:nvPr/>
        </p:nvPicPr>
        <p:blipFill>
          <a:blip r:embed="rId3" cstate="print">
            <a:extLst>
              <a:ext uri="{28A0092B-C50C-407E-A947-70E740481C1C}">
                <a14:useLocalDpi xmlns:a14="http://schemas.microsoft.com/office/drawing/2010/main" val="0"/>
              </a:ext>
            </a:extLst>
          </a:blip>
          <a:stretch>
            <a:fillRect/>
          </a:stretch>
        </p:blipFill>
        <p:spPr>
          <a:xfrm>
            <a:off x="10990776" y="207222"/>
            <a:ext cx="1028700" cy="902970"/>
          </a:xfrm>
          <a:prstGeom prst="rect">
            <a:avLst/>
          </a:prstGeom>
        </p:spPr>
      </p:pic>
      <p:pic>
        <p:nvPicPr>
          <p:cNvPr id="9" name="Image 38" descr="https://www.creps-idf.fr/assets/images/partenaires-pages/radicalisation/asvo.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2110" y="5951381"/>
            <a:ext cx="1151890" cy="647700"/>
          </a:xfrm>
          <a:prstGeom prst="rect">
            <a:avLst/>
          </a:prstGeom>
          <a:noFill/>
          <a:ln>
            <a:noFill/>
          </a:ln>
        </p:spPr>
      </p:pic>
      <p:pic>
        <p:nvPicPr>
          <p:cNvPr id="10" name="Image 39" descr="https://www.creps-idf.fr/assets/images/partenaires-pages/radicalisation/csi.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99495" y="5951381"/>
            <a:ext cx="1295400" cy="662940"/>
          </a:xfrm>
          <a:prstGeom prst="rect">
            <a:avLst/>
          </a:prstGeom>
          <a:noFill/>
          <a:ln>
            <a:noFill/>
          </a:ln>
        </p:spPr>
      </p:pic>
      <p:pic>
        <p:nvPicPr>
          <p:cNvPr id="12" name="Image 47" descr="http://yarimproject.eu/wp-content/uploads/2018/09/CAI_logo-2.pn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164348" y="5805281"/>
            <a:ext cx="731520" cy="734695"/>
          </a:xfrm>
          <a:prstGeom prst="rect">
            <a:avLst/>
          </a:prstGeom>
          <a:noFill/>
          <a:ln>
            <a:noFill/>
          </a:ln>
        </p:spPr>
      </p:pic>
      <p:pic>
        <p:nvPicPr>
          <p:cNvPr id="13" name="Image 7">
            <a:extLst>
              <a:ext uri="{FF2B5EF4-FFF2-40B4-BE49-F238E27FC236}">
                <a16:creationId xmlns:a16="http://schemas.microsoft.com/office/drawing/2014/main" id="{285FAE34-29E0-084A-ACFE-F4EF6B274357}"/>
              </a:ext>
            </a:extLst>
          </p:cNvPr>
          <p:cNvPicPr/>
          <p:nvPr/>
        </p:nvPicPr>
        <p:blipFill>
          <a:blip r:embed="rId7">
            <a:extLst>
              <a:ext uri="{28A0092B-C50C-407E-A947-70E740481C1C}">
                <a14:useLocalDpi xmlns:a14="http://schemas.microsoft.com/office/drawing/2010/main" val="0"/>
              </a:ext>
            </a:extLst>
          </a:blip>
          <a:stretch>
            <a:fillRect/>
          </a:stretch>
        </p:blipFill>
        <p:spPr>
          <a:xfrm>
            <a:off x="10781226" y="5821157"/>
            <a:ext cx="723900" cy="702945"/>
          </a:xfrm>
          <a:prstGeom prst="rect">
            <a:avLst/>
          </a:prstGeom>
        </p:spPr>
      </p:pic>
      <p:sp>
        <p:nvSpPr>
          <p:cNvPr id="15" name="Titolo 1"/>
          <p:cNvSpPr txBox="1">
            <a:spLocks/>
          </p:cNvSpPr>
          <p:nvPr/>
        </p:nvSpPr>
        <p:spPr>
          <a:xfrm>
            <a:off x="372109" y="1365884"/>
            <a:ext cx="11340919" cy="4329803"/>
          </a:xfrm>
          <a:prstGeom prst="rect">
            <a:avLst/>
          </a:prstGeom>
          <a:solidFill>
            <a:schemeClr val="accent5">
              <a:lumMod val="40000"/>
              <a:lumOff val="60000"/>
            </a:schemeClr>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400"/>
              <a:t>The identity of pre-adolescents and young people is a permanent paradox between the need for empowerment and the need for recognition. Childhood is the age that ranges from 8 to 12 years old, according to child psychiatrists, the pre-adolescent girl between 12 and 14 years old and adolescence continues into adulthood.</a:t>
            </a:r>
          </a:p>
          <a:p>
            <a:pPr algn="l"/>
            <a:r>
              <a:rPr lang="en-US" sz="2400"/>
              <a:t>Although the search for identity has been associated with adolescence, socio-structural changes in many countries, in particular longer schooling, have led to this developmental task being extended to the period of "emerging adults".</a:t>
            </a:r>
          </a:p>
          <a:p>
            <a:pPr algn="l"/>
            <a:r>
              <a:rPr lang="en-US" sz="2400"/>
              <a:t> Adolescence is for our societies a more or less long period between childhood and social maturation, a period of school, social or professional training. Adolescence marks the entry into youth which is a period which is lengthening due to the increasingly delayed access of a certain number of young people to autonomy and independence ... social field, the concept of “young” replaces that of “adolescent”. It corresponds to the period which goes from 14/15 years to 26 years and over. It is this period that we are referring to. The resulting postures carry this ambivalence and constantly oscillate between dependence, affirmation and demand.</a:t>
            </a:r>
            <a:endParaRPr lang="it-IT" sz="2400" dirty="0"/>
          </a:p>
        </p:txBody>
      </p:sp>
      <p:pic>
        <p:nvPicPr>
          <p:cNvPr id="5" name="Immagine 4">
            <a:extLst>
              <a:ext uri="{FF2B5EF4-FFF2-40B4-BE49-F238E27FC236}">
                <a16:creationId xmlns:a16="http://schemas.microsoft.com/office/drawing/2014/main" id="{FF66EE0D-0E1F-46B9-937E-74EB9E3489BF}"/>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220198" y="5785234"/>
            <a:ext cx="1618846" cy="774788"/>
          </a:xfrm>
          <a:prstGeom prst="rect">
            <a:avLst/>
          </a:prstGeom>
        </p:spPr>
      </p:pic>
    </p:spTree>
    <p:extLst>
      <p:ext uri="{BB962C8B-B14F-4D97-AF65-F5344CB8AC3E}">
        <p14:creationId xmlns:p14="http://schemas.microsoft.com/office/powerpoint/2010/main" val="2114507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ttotitolo 3"/>
          <p:cNvSpPr>
            <a:spLocks noGrp="1"/>
          </p:cNvSpPr>
          <p:nvPr>
            <p:ph idx="1"/>
          </p:nvPr>
        </p:nvSpPr>
        <p:spPr>
          <a:xfrm>
            <a:off x="2311792" y="303961"/>
            <a:ext cx="8469434" cy="902970"/>
          </a:xfrm>
        </p:spPr>
        <p:txBody>
          <a:bodyPr/>
          <a:lstStyle/>
          <a:p>
            <a:pPr marL="0" indent="0">
              <a:buNone/>
            </a:pPr>
            <a:r>
              <a:rPr lang="en-US" dirty="0"/>
              <a:t>QUEST FOR IDENTITY AND SENSE OF BELONGING</a:t>
            </a:r>
            <a:endParaRPr lang="it-IT" dirty="0"/>
          </a:p>
        </p:txBody>
      </p:sp>
      <p:pic>
        <p:nvPicPr>
          <p:cNvPr id="7" name="Image 3"/>
          <p:cNvPicPr/>
          <p:nvPr/>
        </p:nvPicPr>
        <p:blipFill>
          <a:blip r:embed="rId2" cstate="print">
            <a:extLst>
              <a:ext uri="{28A0092B-C50C-407E-A947-70E740481C1C}">
                <a14:useLocalDpi xmlns:a14="http://schemas.microsoft.com/office/drawing/2010/main" val="0"/>
              </a:ext>
            </a:extLst>
          </a:blip>
          <a:stretch>
            <a:fillRect/>
          </a:stretch>
        </p:blipFill>
        <p:spPr>
          <a:xfrm>
            <a:off x="372111" y="292947"/>
            <a:ext cx="1615716" cy="621453"/>
          </a:xfrm>
          <a:prstGeom prst="rect">
            <a:avLst/>
          </a:prstGeom>
        </p:spPr>
      </p:pic>
      <p:pic>
        <p:nvPicPr>
          <p:cNvPr id="8" name="Image 7"/>
          <p:cNvPicPr/>
          <p:nvPr/>
        </p:nvPicPr>
        <p:blipFill>
          <a:blip r:embed="rId3" cstate="print">
            <a:extLst>
              <a:ext uri="{28A0092B-C50C-407E-A947-70E740481C1C}">
                <a14:useLocalDpi xmlns:a14="http://schemas.microsoft.com/office/drawing/2010/main" val="0"/>
              </a:ext>
            </a:extLst>
          </a:blip>
          <a:stretch>
            <a:fillRect/>
          </a:stretch>
        </p:blipFill>
        <p:spPr>
          <a:xfrm>
            <a:off x="10990776" y="207222"/>
            <a:ext cx="1028700" cy="902970"/>
          </a:xfrm>
          <a:prstGeom prst="rect">
            <a:avLst/>
          </a:prstGeom>
        </p:spPr>
      </p:pic>
      <p:pic>
        <p:nvPicPr>
          <p:cNvPr id="9" name="Image 38" descr="https://www.creps-idf.fr/assets/images/partenaires-pages/radicalisation/asvo.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2110" y="5951381"/>
            <a:ext cx="1151890" cy="647700"/>
          </a:xfrm>
          <a:prstGeom prst="rect">
            <a:avLst/>
          </a:prstGeom>
          <a:noFill/>
          <a:ln>
            <a:noFill/>
          </a:ln>
        </p:spPr>
      </p:pic>
      <p:pic>
        <p:nvPicPr>
          <p:cNvPr id="10" name="Image 39" descr="https://www.creps-idf.fr/assets/images/partenaires-pages/radicalisation/csi.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99495" y="5951381"/>
            <a:ext cx="1295400" cy="662940"/>
          </a:xfrm>
          <a:prstGeom prst="rect">
            <a:avLst/>
          </a:prstGeom>
          <a:noFill/>
          <a:ln>
            <a:noFill/>
          </a:ln>
        </p:spPr>
      </p:pic>
      <p:pic>
        <p:nvPicPr>
          <p:cNvPr id="12" name="Image 47" descr="http://yarimproject.eu/wp-content/uploads/2018/09/CAI_logo-2.pn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164348" y="5805281"/>
            <a:ext cx="731520" cy="734695"/>
          </a:xfrm>
          <a:prstGeom prst="rect">
            <a:avLst/>
          </a:prstGeom>
          <a:noFill/>
          <a:ln>
            <a:noFill/>
          </a:ln>
        </p:spPr>
      </p:pic>
      <p:pic>
        <p:nvPicPr>
          <p:cNvPr id="13" name="Image 7">
            <a:extLst>
              <a:ext uri="{FF2B5EF4-FFF2-40B4-BE49-F238E27FC236}">
                <a16:creationId xmlns:a16="http://schemas.microsoft.com/office/drawing/2014/main" id="{285FAE34-29E0-084A-ACFE-F4EF6B274357}"/>
              </a:ext>
            </a:extLst>
          </p:cNvPr>
          <p:cNvPicPr/>
          <p:nvPr/>
        </p:nvPicPr>
        <p:blipFill>
          <a:blip r:embed="rId7">
            <a:extLst>
              <a:ext uri="{28A0092B-C50C-407E-A947-70E740481C1C}">
                <a14:useLocalDpi xmlns:a14="http://schemas.microsoft.com/office/drawing/2010/main" val="0"/>
              </a:ext>
            </a:extLst>
          </a:blip>
          <a:stretch>
            <a:fillRect/>
          </a:stretch>
        </p:blipFill>
        <p:spPr>
          <a:xfrm>
            <a:off x="10781226" y="5821157"/>
            <a:ext cx="723900" cy="702945"/>
          </a:xfrm>
          <a:prstGeom prst="rect">
            <a:avLst/>
          </a:prstGeom>
        </p:spPr>
      </p:pic>
      <p:sp>
        <p:nvSpPr>
          <p:cNvPr id="15" name="Titolo 1"/>
          <p:cNvSpPr txBox="1">
            <a:spLocks/>
          </p:cNvSpPr>
          <p:nvPr/>
        </p:nvSpPr>
        <p:spPr>
          <a:xfrm>
            <a:off x="1894716" y="1507061"/>
            <a:ext cx="5543550" cy="3851659"/>
          </a:xfrm>
          <a:prstGeom prst="rect">
            <a:avLst/>
          </a:prstGeom>
          <a:solidFill>
            <a:schemeClr val="accent5">
              <a:lumMod val="40000"/>
              <a:lumOff val="60000"/>
            </a:schemeClr>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400"/>
              <a:t>it has become common to assimilate the word identity to the communities of belonging, that is to say to the ethnic group, the nation, the culture ... We now readily speak of “Kurdish identity”, “Corsican identity” Or "Breton", or "Jewish identity". The word is used interchangeably as a synonym of culture (we speak of Breton or Corsican identity), to designate a mental pathology (identity disorders), to indicate a sexual preference (gay identity). We speak of identity in relation to nations, cultural, religious or ethnic minorities.</a:t>
            </a:r>
            <a:endParaRPr lang="fr-FR" sz="2400" dirty="0"/>
          </a:p>
        </p:txBody>
      </p:sp>
      <p:pic>
        <p:nvPicPr>
          <p:cNvPr id="5" name="Immagine 4">
            <a:extLst>
              <a:ext uri="{FF2B5EF4-FFF2-40B4-BE49-F238E27FC236}">
                <a16:creationId xmlns:a16="http://schemas.microsoft.com/office/drawing/2014/main" id="{FF66EE0D-0E1F-46B9-937E-74EB9E3489BF}"/>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220198" y="5785234"/>
            <a:ext cx="1618846" cy="774788"/>
          </a:xfrm>
          <a:prstGeom prst="rect">
            <a:avLst/>
          </a:prstGeom>
        </p:spPr>
      </p:pic>
      <p:pic>
        <p:nvPicPr>
          <p:cNvPr id="1026" name="Picture 2" descr="Life 3.0 | Identità. Un parolone!">
            <a:extLst>
              <a:ext uri="{FF2B5EF4-FFF2-40B4-BE49-F238E27FC236}">
                <a16:creationId xmlns:a16="http://schemas.microsoft.com/office/drawing/2014/main" id="{BD732E0D-8266-461A-8C6D-E17D2CFDDB0B}"/>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164348" y="1933575"/>
            <a:ext cx="2381250" cy="2990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87920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ttotitolo 3"/>
          <p:cNvSpPr>
            <a:spLocks noGrp="1"/>
          </p:cNvSpPr>
          <p:nvPr>
            <p:ph idx="1"/>
          </p:nvPr>
        </p:nvSpPr>
        <p:spPr>
          <a:xfrm>
            <a:off x="2103863" y="378225"/>
            <a:ext cx="8367132" cy="902970"/>
          </a:xfrm>
        </p:spPr>
        <p:txBody>
          <a:bodyPr>
            <a:normAutofit/>
          </a:bodyPr>
          <a:lstStyle/>
          <a:p>
            <a:pPr marL="0" indent="0">
              <a:buNone/>
            </a:pPr>
            <a:r>
              <a:rPr lang="en-US" sz="1800" dirty="0"/>
              <a:t>THE QUEST FOR IDENTITY AND THE AFFILIATION AND DEAFFILIATION PROCESS</a:t>
            </a:r>
            <a:endParaRPr lang="it-IT" sz="1800" dirty="0"/>
          </a:p>
        </p:txBody>
      </p:sp>
      <p:pic>
        <p:nvPicPr>
          <p:cNvPr id="7" name="Image 3"/>
          <p:cNvPicPr/>
          <p:nvPr/>
        </p:nvPicPr>
        <p:blipFill>
          <a:blip r:embed="rId2" cstate="print">
            <a:extLst>
              <a:ext uri="{28A0092B-C50C-407E-A947-70E740481C1C}">
                <a14:useLocalDpi xmlns:a14="http://schemas.microsoft.com/office/drawing/2010/main" val="0"/>
              </a:ext>
            </a:extLst>
          </a:blip>
          <a:stretch>
            <a:fillRect/>
          </a:stretch>
        </p:blipFill>
        <p:spPr>
          <a:xfrm>
            <a:off x="372111" y="292947"/>
            <a:ext cx="1615716" cy="621453"/>
          </a:xfrm>
          <a:prstGeom prst="rect">
            <a:avLst/>
          </a:prstGeom>
        </p:spPr>
      </p:pic>
      <p:pic>
        <p:nvPicPr>
          <p:cNvPr id="8" name="Image 7"/>
          <p:cNvPicPr/>
          <p:nvPr/>
        </p:nvPicPr>
        <p:blipFill>
          <a:blip r:embed="rId3" cstate="print">
            <a:extLst>
              <a:ext uri="{28A0092B-C50C-407E-A947-70E740481C1C}">
                <a14:useLocalDpi xmlns:a14="http://schemas.microsoft.com/office/drawing/2010/main" val="0"/>
              </a:ext>
            </a:extLst>
          </a:blip>
          <a:stretch>
            <a:fillRect/>
          </a:stretch>
        </p:blipFill>
        <p:spPr>
          <a:xfrm>
            <a:off x="10990776" y="207222"/>
            <a:ext cx="1028700" cy="902970"/>
          </a:xfrm>
          <a:prstGeom prst="rect">
            <a:avLst/>
          </a:prstGeom>
        </p:spPr>
      </p:pic>
      <p:pic>
        <p:nvPicPr>
          <p:cNvPr id="9" name="Image 38" descr="https://www.creps-idf.fr/assets/images/partenaires-pages/radicalisation/asvo.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2110" y="5951381"/>
            <a:ext cx="1151890" cy="647700"/>
          </a:xfrm>
          <a:prstGeom prst="rect">
            <a:avLst/>
          </a:prstGeom>
          <a:noFill/>
          <a:ln>
            <a:noFill/>
          </a:ln>
        </p:spPr>
      </p:pic>
      <p:pic>
        <p:nvPicPr>
          <p:cNvPr id="10" name="Image 39" descr="https://www.creps-idf.fr/assets/images/partenaires-pages/radicalisation/csi.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99495" y="5951381"/>
            <a:ext cx="1295400" cy="662940"/>
          </a:xfrm>
          <a:prstGeom prst="rect">
            <a:avLst/>
          </a:prstGeom>
          <a:noFill/>
          <a:ln>
            <a:noFill/>
          </a:ln>
        </p:spPr>
      </p:pic>
      <p:pic>
        <p:nvPicPr>
          <p:cNvPr id="12" name="Image 47" descr="http://yarimproject.eu/wp-content/uploads/2018/09/CAI_logo-2.pn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164348" y="5805281"/>
            <a:ext cx="731520" cy="734695"/>
          </a:xfrm>
          <a:prstGeom prst="rect">
            <a:avLst/>
          </a:prstGeom>
          <a:noFill/>
          <a:ln>
            <a:noFill/>
          </a:ln>
        </p:spPr>
      </p:pic>
      <p:pic>
        <p:nvPicPr>
          <p:cNvPr id="13" name="Image 7">
            <a:extLst>
              <a:ext uri="{FF2B5EF4-FFF2-40B4-BE49-F238E27FC236}">
                <a16:creationId xmlns:a16="http://schemas.microsoft.com/office/drawing/2014/main" id="{285FAE34-29E0-084A-ACFE-F4EF6B274357}"/>
              </a:ext>
            </a:extLst>
          </p:cNvPr>
          <p:cNvPicPr/>
          <p:nvPr/>
        </p:nvPicPr>
        <p:blipFill>
          <a:blip r:embed="rId7">
            <a:extLst>
              <a:ext uri="{28A0092B-C50C-407E-A947-70E740481C1C}">
                <a14:useLocalDpi xmlns:a14="http://schemas.microsoft.com/office/drawing/2010/main" val="0"/>
              </a:ext>
            </a:extLst>
          </a:blip>
          <a:stretch>
            <a:fillRect/>
          </a:stretch>
        </p:blipFill>
        <p:spPr>
          <a:xfrm>
            <a:off x="10781226" y="5821157"/>
            <a:ext cx="723900" cy="702945"/>
          </a:xfrm>
          <a:prstGeom prst="rect">
            <a:avLst/>
          </a:prstGeom>
        </p:spPr>
      </p:pic>
      <p:sp>
        <p:nvSpPr>
          <p:cNvPr id="15" name="Titolo 1"/>
          <p:cNvSpPr txBox="1">
            <a:spLocks/>
          </p:cNvSpPr>
          <p:nvPr/>
        </p:nvSpPr>
        <p:spPr>
          <a:xfrm>
            <a:off x="1179969" y="1256501"/>
            <a:ext cx="9923976" cy="4137245"/>
          </a:xfrm>
          <a:prstGeom prst="rect">
            <a:avLst/>
          </a:prstGeom>
          <a:solidFill>
            <a:schemeClr val="accent5">
              <a:lumMod val="40000"/>
              <a:lumOff val="60000"/>
            </a:schemeClr>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1800"/>
              <a:t>The word "affiliation" has many meanings, but is often understood as "a person's need to feel involved and to belong to a social group" (Wikipedia 2012). According to Hélène Bézille, "The concept of affiliation is seen as a key concept. In its usual sense, it refers to the attachment or belonging of a subject to a group, or of a group to a larger unit."</a:t>
            </a:r>
          </a:p>
          <a:p>
            <a:pPr algn="l"/>
            <a:endParaRPr lang="en-US" sz="1800"/>
          </a:p>
          <a:p>
            <a:pPr algn="l"/>
            <a:r>
              <a:rPr lang="en-US" sz="1800"/>
              <a:t>Disaffiliation is a process described by the French sociologist Robert Castel (1933-2013) which corresponds to the "dissociation of the social bond" due to the absence of work and social isolation.</a:t>
            </a:r>
          </a:p>
          <a:p>
            <a:pPr algn="l"/>
            <a:r>
              <a:rPr lang="en-US" sz="1800"/>
              <a:t>The group contributes to the uniformity of behavior. What members of the groups to which we belong or to which we refer undoubtedly have a great influence on our own choices think, what say, what do.</a:t>
            </a:r>
          </a:p>
          <a:p>
            <a:pPr algn="l"/>
            <a:endParaRPr lang="en-US" sz="1800"/>
          </a:p>
          <a:p>
            <a:pPr algn="l"/>
            <a:r>
              <a:rPr lang="en-US" sz="1800"/>
              <a:t>Groups shape individuals by imprinting their way of doing and thinking, they are also produced by them. In addition, it is the knowledge of a phenomenon that makes it possible to guard against its potentially harmful aspects.</a:t>
            </a:r>
          </a:p>
          <a:p>
            <a:pPr algn="l"/>
            <a:endParaRPr lang="en-US" sz="1800"/>
          </a:p>
          <a:p>
            <a:pPr algn="l"/>
            <a:r>
              <a:rPr lang="en-US" sz="1800"/>
              <a:t>The study of the groups has shown that the best way to avoid the drawbacks of pressure to conform is to promote doubt, reflection, critical thinking, especially by accepting minority views .</a:t>
            </a:r>
            <a:endParaRPr lang="fr-FR" sz="1800" dirty="0"/>
          </a:p>
        </p:txBody>
      </p:sp>
      <p:pic>
        <p:nvPicPr>
          <p:cNvPr id="5" name="Immagine 4">
            <a:extLst>
              <a:ext uri="{FF2B5EF4-FFF2-40B4-BE49-F238E27FC236}">
                <a16:creationId xmlns:a16="http://schemas.microsoft.com/office/drawing/2014/main" id="{FF66EE0D-0E1F-46B9-937E-74EB9E3489BF}"/>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220198" y="5785234"/>
            <a:ext cx="1618846" cy="774788"/>
          </a:xfrm>
          <a:prstGeom prst="rect">
            <a:avLst/>
          </a:prstGeom>
        </p:spPr>
      </p:pic>
    </p:spTree>
    <p:extLst>
      <p:ext uri="{BB962C8B-B14F-4D97-AF65-F5344CB8AC3E}">
        <p14:creationId xmlns:p14="http://schemas.microsoft.com/office/powerpoint/2010/main" val="10161046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gno">
  <a:themeElements>
    <a:clrScheme name="Legno">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Legno">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Legno">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TM03090434[[fn=Legno]]</Template>
  <TotalTime>1548</TotalTime>
  <Words>3975</Words>
  <Application>Microsoft Office PowerPoint</Application>
  <PresentationFormat>Grand écran</PresentationFormat>
  <Paragraphs>210</Paragraphs>
  <Slides>27</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27</vt:i4>
      </vt:variant>
    </vt:vector>
  </HeadingPairs>
  <TitlesOfParts>
    <vt:vector size="35" baseType="lpstr">
      <vt:lpstr>Arial</vt:lpstr>
      <vt:lpstr>Calibri</vt:lpstr>
      <vt:lpstr>Courier New</vt:lpstr>
      <vt:lpstr>Rockwell</vt:lpstr>
      <vt:lpstr>Rockwell Condensed</vt:lpstr>
      <vt:lpstr>Times New Roman</vt:lpstr>
      <vt:lpstr>Wingdings</vt:lpstr>
      <vt:lpstr>Legno</vt:lpstr>
      <vt:lpstr>SPORTS IDENTITY OPEN EDUCATIONAL RESOURCES Presentation MODULE 2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 merci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Account Microsoft</dc:creator>
  <cp:lastModifiedBy>Bernard BRONCHART</cp:lastModifiedBy>
  <cp:revision>78</cp:revision>
  <dcterms:created xsi:type="dcterms:W3CDTF">2020-09-16T15:39:42Z</dcterms:created>
  <dcterms:modified xsi:type="dcterms:W3CDTF">2020-12-08T09:58:00Z</dcterms:modified>
</cp:coreProperties>
</file>