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72" r:id="rId4"/>
    <p:sldId id="273" r:id="rId5"/>
    <p:sldId id="274" r:id="rId6"/>
    <p:sldId id="275" r:id="rId7"/>
    <p:sldId id="276" r:id="rId8"/>
    <p:sldId id="277" r:id="rId9"/>
    <p:sldId id="278" r:id="rId10"/>
    <p:sldId id="279" r:id="rId11"/>
    <p:sldId id="280" r:id="rId12"/>
    <p:sldId id="289" r:id="rId13"/>
    <p:sldId id="281" r:id="rId14"/>
    <p:sldId id="282" r:id="rId15"/>
    <p:sldId id="283" r:id="rId16"/>
    <p:sldId id="284" r:id="rId17"/>
    <p:sldId id="285" r:id="rId18"/>
    <p:sldId id="286" r:id="rId19"/>
    <p:sldId id="287" r:id="rId20"/>
    <p:sldId id="288" r:id="rId21"/>
    <p:sldId id="290" r:id="rId22"/>
    <p:sldId id="291" r:id="rId23"/>
    <p:sldId id="292" r:id="rId24"/>
    <p:sldId id="293" r:id="rId25"/>
    <p:sldId id="294" r:id="rId26"/>
    <p:sldId id="295" r:id="rId27"/>
    <p:sldId id="296" r:id="rId28"/>
    <p:sldId id="297" r:id="rId29"/>
    <p:sldId id="298" r:id="rId30"/>
    <p:sldId id="27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E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A517828-EB60-424B-A97D-DC5F39D8A530}" type="datetimeFigureOut">
              <a:rPr lang="it-IT" smtClean="0"/>
              <a:t>08/12/2020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F555006-9036-469C-A978-1EB8AF858B49}" type="slidenum">
              <a:rPr lang="it-IT" smtClean="0"/>
              <a:t>‹N°›</a:t>
            </a:fld>
            <a:endParaRPr lang="it-IT"/>
          </a:p>
        </p:txBody>
      </p:sp>
    </p:spTree>
    <p:extLst>
      <p:ext uri="{BB962C8B-B14F-4D97-AF65-F5344CB8AC3E}">
        <p14:creationId xmlns:p14="http://schemas.microsoft.com/office/powerpoint/2010/main" val="363157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A517828-EB60-424B-A97D-DC5F39D8A530}" type="datetimeFigureOut">
              <a:rPr lang="it-IT" smtClean="0"/>
              <a:t>08/12/2020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240303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A517828-EB60-424B-A97D-DC5F39D8A530}" type="datetimeFigureOut">
              <a:rPr lang="it-IT" smtClean="0"/>
              <a:t>08/12/2020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281524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A517828-EB60-424B-A97D-DC5F39D8A530}" type="datetimeFigureOut">
              <a:rPr lang="it-IT" smtClean="0"/>
              <a:t>08/12/2020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1574907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0A517828-EB60-424B-A97D-DC5F39D8A530}" type="datetimeFigureOut">
              <a:rPr lang="it-IT" smtClean="0"/>
              <a:t>08/12/2020</a:t>
            </a:fld>
            <a:endParaRPr lang="it-IT"/>
          </a:p>
        </p:txBody>
      </p:sp>
      <p:sp>
        <p:nvSpPr>
          <p:cNvPr id="5" name="Footer Placeholder 4"/>
          <p:cNvSpPr>
            <a:spLocks noGrp="1"/>
          </p:cNvSpPr>
          <p:nvPr>
            <p:ph type="ftr" sz="quarter" idx="11"/>
          </p:nvPr>
        </p:nvSpPr>
        <p:spPr>
          <a:xfrm>
            <a:off x="2182708" y="6272784"/>
            <a:ext cx="6327648" cy="365125"/>
          </a:xfrm>
        </p:spPr>
        <p:txBody>
          <a:bodyPr/>
          <a:lstStyle/>
          <a:p>
            <a:endParaRPr lang="it-I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F555006-9036-469C-A978-1EB8AF858B49}" type="slidenum">
              <a:rPr lang="it-IT" smtClean="0"/>
              <a:t>‹N°›</a:t>
            </a:fld>
            <a:endParaRPr lang="it-IT"/>
          </a:p>
        </p:txBody>
      </p:sp>
    </p:spTree>
    <p:extLst>
      <p:ext uri="{BB962C8B-B14F-4D97-AF65-F5344CB8AC3E}">
        <p14:creationId xmlns:p14="http://schemas.microsoft.com/office/powerpoint/2010/main" val="204238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A517828-EB60-424B-A97D-DC5F39D8A530}" type="datetimeFigureOut">
              <a:rPr lang="it-IT" smtClean="0"/>
              <a:t>08/12/2020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345828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A517828-EB60-424B-A97D-DC5F39D8A530}" type="datetimeFigureOut">
              <a:rPr lang="it-IT" smtClean="0"/>
              <a:t>08/12/2020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409133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A517828-EB60-424B-A97D-DC5F39D8A530}" type="datetimeFigureOut">
              <a:rPr lang="it-IT" smtClean="0"/>
              <a:t>08/12/2020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417595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17828-EB60-424B-A97D-DC5F39D8A530}" type="datetimeFigureOut">
              <a:rPr lang="it-IT" smtClean="0"/>
              <a:t>08/12/2020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101430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A517828-EB60-424B-A97D-DC5F39D8A530}" type="datetimeFigureOut">
              <a:rPr lang="it-IT" smtClean="0"/>
              <a:t>08/12/2020</a:t>
            </a:fld>
            <a:endParaRPr lang="it-IT"/>
          </a:p>
        </p:txBody>
      </p:sp>
      <p:sp>
        <p:nvSpPr>
          <p:cNvPr id="6" name="Footer Placeholder 5"/>
          <p:cNvSpPr>
            <a:spLocks noGrp="1"/>
          </p:cNvSpPr>
          <p:nvPr>
            <p:ph type="ftr" sz="quarter" idx="11"/>
          </p:nvPr>
        </p:nvSpPr>
        <p:spPr/>
        <p:txBody>
          <a:bodyPr/>
          <a:lstStyle/>
          <a:p>
            <a:endParaRPr lang="it-I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17546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A517828-EB60-424B-A97D-DC5F39D8A530}" type="datetimeFigureOut">
              <a:rPr lang="it-IT" smtClean="0"/>
              <a:t>08/12/2020</a:t>
            </a:fld>
            <a:endParaRPr lang="it-I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137927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A517828-EB60-424B-A97D-DC5F39D8A530}" type="datetimeFigureOut">
              <a:rPr lang="it-IT" smtClean="0"/>
              <a:t>08/12/2020</a:t>
            </a:fld>
            <a:endParaRPr lang="it-I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it-I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F555006-9036-469C-A978-1EB8AF858B49}" type="slidenum">
              <a:rPr lang="it-IT" smtClean="0"/>
              <a:t>‹N°›</a:t>
            </a:fld>
            <a:endParaRPr lang="it-IT"/>
          </a:p>
        </p:txBody>
      </p:sp>
    </p:spTree>
    <p:extLst>
      <p:ext uri="{BB962C8B-B14F-4D97-AF65-F5344CB8AC3E}">
        <p14:creationId xmlns:p14="http://schemas.microsoft.com/office/powerpoint/2010/main" val="3352585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4.jp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6.jp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8742" y="2024842"/>
            <a:ext cx="9144000" cy="2387600"/>
          </a:xfrm>
        </p:spPr>
        <p:txBody>
          <a:bodyPr>
            <a:normAutofit/>
          </a:bodyPr>
          <a:lstStyle/>
          <a:p>
            <a:pPr algn="ctr"/>
            <a:r>
              <a:rPr lang="fr-FR" sz="4400" b="1" dirty="0"/>
              <a:t>SPORTS IDENTITY</a:t>
            </a:r>
            <a:br>
              <a:rPr lang="fr-FR" sz="4400" b="1" dirty="0"/>
            </a:br>
            <a:r>
              <a:rPr lang="fr-FR" sz="4400" b="1" dirty="0"/>
              <a:t>OPEN EDUCATIONAL </a:t>
            </a:r>
            <a:r>
              <a:rPr lang="fr-FR" sz="4400" b="1" dirty="0" err="1"/>
              <a:t>RESources</a:t>
            </a:r>
            <a:r>
              <a:rPr lang="it-IT" sz="4400" b="1" dirty="0"/>
              <a:t/>
            </a:r>
            <a:br>
              <a:rPr lang="it-IT" sz="4400" b="1" dirty="0"/>
            </a:br>
            <a:r>
              <a:rPr lang="it-IT" sz="4400" b="1" dirty="0"/>
              <a:t>Presentation </a:t>
            </a:r>
            <a:r>
              <a:rPr lang="fr-FR" sz="4400" b="1" dirty="0"/>
              <a:t>MODULE 1</a:t>
            </a:r>
            <a:r>
              <a:rPr lang="it-IT" sz="4400" b="1" dirty="0"/>
              <a:t/>
            </a:r>
            <a:br>
              <a:rPr lang="it-IT" sz="4400" b="1" dirty="0"/>
            </a:br>
            <a:endParaRPr lang="it-IT" sz="4400" b="1"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pic>
        <p:nvPicPr>
          <p:cNvPr id="4" name="Immagine 3">
            <a:extLst>
              <a:ext uri="{FF2B5EF4-FFF2-40B4-BE49-F238E27FC236}">
                <a16:creationId xmlns:a16="http://schemas.microsoft.com/office/drawing/2014/main" id="{B2EBECEE-7980-45B9-BED5-D55E620AB8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
        <p:nvSpPr>
          <p:cNvPr id="3" name="Rettangolo 2">
            <a:extLst>
              <a:ext uri="{FF2B5EF4-FFF2-40B4-BE49-F238E27FC236}">
                <a16:creationId xmlns:a16="http://schemas.microsoft.com/office/drawing/2014/main" id="{31DAF948-3B79-4E0C-A151-01CD83D4E497}"/>
              </a:ext>
            </a:extLst>
          </p:cNvPr>
          <p:cNvSpPr/>
          <p:nvPr/>
        </p:nvSpPr>
        <p:spPr>
          <a:xfrm>
            <a:off x="914401" y="4439477"/>
            <a:ext cx="8873302" cy="1477328"/>
          </a:xfrm>
          <a:prstGeom prst="rect">
            <a:avLst/>
          </a:prstGeom>
        </p:spPr>
        <p:txBody>
          <a:bodyPr wrap="square">
            <a:spAutoFit/>
          </a:bodyPr>
          <a:lstStyle/>
          <a:p>
            <a:r>
              <a:rPr lang="it-IT" sz="1000" b="1" dirty="0">
                <a:latin typeface="Courier New" panose="02070309020205020404" pitchFamily="49" charset="0"/>
              </a:rPr>
              <a:t>Erasmus project “Sport </a:t>
            </a:r>
            <a:r>
              <a:rPr lang="it-IT" sz="1000" b="1" dirty="0" err="1">
                <a:latin typeface="Courier New" panose="02070309020205020404" pitchFamily="49" charset="0"/>
              </a:rPr>
              <a:t>identity</a:t>
            </a:r>
            <a:r>
              <a:rPr lang="it-IT" sz="1000" b="1" dirty="0">
                <a:latin typeface="Courier New" panose="02070309020205020404" pitchFamily="49" charset="0"/>
              </a:rPr>
              <a:t>” Coordinator:</a:t>
            </a:r>
            <a:endParaRPr lang="it-IT" sz="1000" b="1" dirty="0">
              <a:latin typeface="Arial" panose="020B0604020202020204" pitchFamily="34" charset="0"/>
            </a:endParaRPr>
          </a:p>
          <a:p>
            <a:r>
              <a:rPr lang="it-IT" sz="1000" i="1" dirty="0">
                <a:latin typeface="Courier New" panose="02070309020205020404" pitchFamily="49" charset="0"/>
              </a:rPr>
              <a:t>-Jean Raymond Marquez, CREPS IDF Vice Director</a:t>
            </a:r>
            <a:endParaRPr lang="it-IT" sz="1000" i="1" dirty="0">
              <a:latin typeface="Arial" panose="020B0604020202020204" pitchFamily="34" charset="0"/>
            </a:endParaRPr>
          </a:p>
          <a:p>
            <a:r>
              <a:rPr lang="it-IT" sz="1000" i="1" dirty="0">
                <a:latin typeface="Courier New" panose="02070309020205020404" pitchFamily="49" charset="0"/>
              </a:rPr>
              <a:t>-Bernard </a:t>
            </a:r>
            <a:r>
              <a:rPr lang="it-IT" sz="1000" i="1" dirty="0" err="1">
                <a:latin typeface="Courier New" panose="02070309020205020404" pitchFamily="49" charset="0"/>
              </a:rPr>
              <a:t>Bronchart</a:t>
            </a:r>
            <a:r>
              <a:rPr lang="it-IT" sz="1000" i="1" dirty="0">
                <a:latin typeface="Courier New" panose="02070309020205020404" pitchFamily="49" charset="0"/>
              </a:rPr>
              <a:t>, </a:t>
            </a:r>
            <a:r>
              <a:rPr lang="en-US" sz="1000" i="1" dirty="0">
                <a:latin typeface="Courier New" panose="02070309020205020404" pitchFamily="49" charset="0"/>
              </a:rPr>
              <a:t>Doc of education sciences, youth and sports inspector, manager of the training project, consultant for citizenship </a:t>
            </a:r>
            <a:r>
              <a:rPr lang="it-IT" sz="1000" i="1" dirty="0">
                <a:latin typeface="Courier New" panose="02070309020205020404" pitchFamily="49" charset="0"/>
              </a:rPr>
              <a:t>CREPS IDF </a:t>
            </a:r>
            <a:endParaRPr lang="it-IT" sz="1000" i="1" dirty="0">
              <a:latin typeface="Arial" panose="020B0604020202020204" pitchFamily="34" charset="0"/>
            </a:endParaRPr>
          </a:p>
          <a:p>
            <a:r>
              <a:rPr lang="it-IT" sz="1000" i="1" dirty="0">
                <a:latin typeface="Courier New" panose="02070309020205020404" pitchFamily="49" charset="0"/>
              </a:rPr>
              <a:t>-Jean-Pierre HALTER, Doc in </a:t>
            </a:r>
            <a:r>
              <a:rPr lang="it-IT" sz="1000" i="1" dirty="0" err="1">
                <a:latin typeface="Courier New" panose="02070309020205020404" pitchFamily="49" charset="0"/>
              </a:rPr>
              <a:t>Sociology</a:t>
            </a:r>
            <a:endParaRPr lang="it-IT" sz="1000" i="1" dirty="0">
              <a:latin typeface="Courier New" panose="02070309020205020404" pitchFamily="49" charset="0"/>
            </a:endParaRPr>
          </a:p>
          <a:p>
            <a:endParaRPr lang="it-IT" sz="1000" i="1" dirty="0">
              <a:latin typeface="Arial" panose="020B0604020202020204" pitchFamily="34" charset="0"/>
            </a:endParaRPr>
          </a:p>
          <a:p>
            <a:r>
              <a:rPr lang="it-IT" sz="1000" b="1" dirty="0">
                <a:latin typeface="Courier New" panose="02070309020205020404" pitchFamily="49" charset="0"/>
              </a:rPr>
              <a:t>Director:</a:t>
            </a:r>
            <a:endParaRPr lang="it-IT" sz="1000" b="1" dirty="0">
              <a:latin typeface="Arial" panose="020B0604020202020204" pitchFamily="34" charset="0"/>
            </a:endParaRPr>
          </a:p>
          <a:p>
            <a:r>
              <a:rPr lang="it-IT" sz="1000" i="1" dirty="0">
                <a:latin typeface="Courier New" panose="02070309020205020404" pitchFamily="49" charset="0"/>
              </a:rPr>
              <a:t>-Renato MARINO  Motor Science </a:t>
            </a:r>
            <a:r>
              <a:rPr lang="it-IT" sz="1000" i="1" dirty="0" err="1">
                <a:latin typeface="Courier New" panose="02070309020205020404" pitchFamily="49" charset="0"/>
              </a:rPr>
              <a:t>Teacher</a:t>
            </a:r>
            <a:r>
              <a:rPr lang="it-IT" sz="1000" i="1" dirty="0">
                <a:latin typeface="Courier New" panose="02070309020205020404" pitchFamily="49" charset="0"/>
              </a:rPr>
              <a:t> – CSI School for coaches Trainer</a:t>
            </a:r>
          </a:p>
          <a:p>
            <a:r>
              <a:rPr lang="it-IT" sz="1000" i="1" dirty="0">
                <a:latin typeface="Courier New" panose="02070309020205020404" pitchFamily="49" charset="0"/>
              </a:rPr>
              <a:t>-Giuseppe BASSO SUISM Università di Torino Professor – CSI School of coaches Manager</a:t>
            </a:r>
            <a:endParaRPr lang="it-IT" sz="1000" b="0" i="1" dirty="0">
              <a:effectLst/>
              <a:latin typeface="Arial" panose="020B0604020202020204" pitchFamily="34" charset="0"/>
            </a:endParaRPr>
          </a:p>
        </p:txBody>
      </p:sp>
    </p:spTree>
    <p:extLst>
      <p:ext uri="{BB962C8B-B14F-4D97-AF65-F5344CB8AC3E}">
        <p14:creationId xmlns:p14="http://schemas.microsoft.com/office/powerpoint/2010/main" val="1367998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3607284" y="499009"/>
            <a:ext cx="4844674" cy="415391"/>
          </a:xfrm>
        </p:spPr>
        <p:txBody>
          <a:bodyPr>
            <a:normAutofit/>
          </a:bodyPr>
          <a:lstStyle/>
          <a:p>
            <a:pPr marL="0" indent="0">
              <a:buNone/>
            </a:pPr>
            <a:r>
              <a:rPr lang="en-US" dirty="0"/>
              <a:t>THE 25 CRITERIA OF DISCRIMINATION</a:t>
            </a: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
        <p:nvSpPr>
          <p:cNvPr id="2" name="Rettangolo 1"/>
          <p:cNvSpPr/>
          <p:nvPr/>
        </p:nvSpPr>
        <p:spPr>
          <a:xfrm>
            <a:off x="5847868" y="1243557"/>
            <a:ext cx="6096000" cy="3693319"/>
          </a:xfrm>
          <a:prstGeom prst="rect">
            <a:avLst/>
          </a:prstGeom>
          <a:solidFill>
            <a:schemeClr val="bg1">
              <a:lumMod val="85000"/>
            </a:schemeClr>
          </a:solidFill>
        </p:spPr>
        <p:txBody>
          <a:bodyPr>
            <a:spAutoFit/>
          </a:bodyPr>
          <a:lstStyle/>
          <a:p>
            <a:pPr lvl="0"/>
            <a:r>
              <a:rPr lang="en-US"/>
              <a:t>14 political opinions,</a:t>
            </a:r>
          </a:p>
          <a:p>
            <a:pPr lvl="0"/>
            <a:r>
              <a:rPr lang="en-US"/>
              <a:t>15 philosophical opinions,</a:t>
            </a:r>
          </a:p>
          <a:p>
            <a:pPr lvl="0"/>
            <a:r>
              <a:rPr lang="en-US"/>
              <a:t>16 family status,</a:t>
            </a:r>
          </a:p>
          <a:p>
            <a:pPr lvl="0"/>
            <a:r>
              <a:rPr lang="en-US"/>
              <a:t>17 genetic characteristics,</a:t>
            </a:r>
          </a:p>
          <a:p>
            <a:pPr lvl="0"/>
            <a:r>
              <a:rPr lang="en-US"/>
              <a:t>18 manners,</a:t>
            </a:r>
          </a:p>
          <a:p>
            <a:pPr lvl="0"/>
            <a:r>
              <a:rPr lang="en-US"/>
              <a:t>19 the surname,</a:t>
            </a:r>
          </a:p>
          <a:p>
            <a:pPr lvl="0"/>
            <a:r>
              <a:rPr lang="en-US"/>
              <a:t>20 union activities,</a:t>
            </a:r>
          </a:p>
          <a:p>
            <a:pPr lvl="0"/>
            <a:r>
              <a:rPr lang="en-US"/>
              <a:t>21 the place of residence,</a:t>
            </a:r>
          </a:p>
          <a:p>
            <a:pPr lvl="0"/>
            <a:r>
              <a:rPr lang="en-US"/>
              <a:t>22 belonging or not to an ethnic group,</a:t>
            </a:r>
          </a:p>
          <a:p>
            <a:pPr lvl="0"/>
            <a:r>
              <a:rPr lang="en-US"/>
              <a:t>23 loss of autonomy,</a:t>
            </a:r>
          </a:p>
          <a:p>
            <a:pPr lvl="0"/>
            <a:r>
              <a:rPr lang="en-US"/>
              <a:t>24 the ability to express oneself in a foreign language,</a:t>
            </a:r>
          </a:p>
          <a:p>
            <a:pPr lvl="0"/>
            <a:r>
              <a:rPr lang="en-US"/>
              <a:t>25 the vulnerability resulting from its economic situation ...</a:t>
            </a:r>
            <a:endParaRPr lang="en-US" dirty="0"/>
          </a:p>
        </p:txBody>
      </p:sp>
      <p:sp>
        <p:nvSpPr>
          <p:cNvPr id="3" name="Rettangolo 2"/>
          <p:cNvSpPr/>
          <p:nvPr/>
        </p:nvSpPr>
        <p:spPr>
          <a:xfrm>
            <a:off x="372110" y="1243558"/>
            <a:ext cx="5294594" cy="3693319"/>
          </a:xfrm>
          <a:prstGeom prst="rect">
            <a:avLst/>
          </a:prstGeom>
          <a:solidFill>
            <a:schemeClr val="bg1">
              <a:lumMod val="85000"/>
            </a:schemeClr>
          </a:solidFill>
        </p:spPr>
        <p:txBody>
          <a:bodyPr wrap="square">
            <a:spAutoFit/>
          </a:bodyPr>
          <a:lstStyle/>
          <a:p>
            <a:pPr marL="342900" lvl="0" indent="-342900">
              <a:buFont typeface="+mj-lt"/>
              <a:buAutoNum type="arabicPeriod"/>
            </a:pPr>
            <a:r>
              <a:rPr lang="en-US"/>
              <a:t>Physical appearance,</a:t>
            </a:r>
          </a:p>
          <a:p>
            <a:pPr marL="342900" lvl="0" indent="-342900">
              <a:buFont typeface="+mj-lt"/>
              <a:buAutoNum type="arabicPeriod"/>
            </a:pPr>
            <a:r>
              <a:rPr lang="en-US"/>
              <a:t>age,</a:t>
            </a:r>
          </a:p>
          <a:p>
            <a:pPr marL="342900" lvl="0" indent="-342900">
              <a:buFont typeface="+mj-lt"/>
              <a:buAutoNum type="arabicPeriod"/>
            </a:pPr>
            <a:r>
              <a:rPr lang="en-US"/>
              <a:t>health status,</a:t>
            </a:r>
          </a:p>
          <a:p>
            <a:pPr marL="342900" lvl="0" indent="-342900">
              <a:buFont typeface="+mj-lt"/>
              <a:buAutoNum type="arabicPeriod"/>
            </a:pPr>
            <a:r>
              <a:rPr lang="en-US"/>
              <a:t>belonging or not to an alleged race,</a:t>
            </a:r>
          </a:p>
          <a:p>
            <a:pPr marL="342900" lvl="0" indent="-342900">
              <a:buFont typeface="+mj-lt"/>
              <a:buAutoNum type="arabicPeriod"/>
            </a:pPr>
            <a:r>
              <a:rPr lang="en-US"/>
              <a:t>belonging or not to a nation,</a:t>
            </a:r>
          </a:p>
          <a:p>
            <a:pPr marL="342900" lvl="0" indent="-342900">
              <a:buFont typeface="+mj-lt"/>
              <a:buAutoNum type="arabicPeriod"/>
            </a:pPr>
            <a:r>
              <a:rPr lang="en-US"/>
              <a:t>sex,</a:t>
            </a:r>
          </a:p>
          <a:p>
            <a:pPr marL="342900" lvl="0" indent="-342900">
              <a:buFont typeface="+mj-lt"/>
              <a:buAutoNum type="arabicPeriod"/>
            </a:pPr>
            <a:r>
              <a:rPr lang="en-US"/>
              <a:t>gender identity,</a:t>
            </a:r>
          </a:p>
          <a:p>
            <a:pPr marL="342900" lvl="0" indent="-342900">
              <a:buFont typeface="+mj-lt"/>
              <a:buAutoNum type="arabicPeriod"/>
            </a:pPr>
            <a:r>
              <a:rPr lang="en-US"/>
              <a:t>sexual orientation,</a:t>
            </a:r>
          </a:p>
          <a:p>
            <a:pPr marL="342900" lvl="0" indent="-342900">
              <a:buFont typeface="+mj-lt"/>
              <a:buAutoNum type="arabicPeriod"/>
            </a:pPr>
            <a:r>
              <a:rPr lang="en-US"/>
              <a:t>the pregnancy,</a:t>
            </a:r>
          </a:p>
          <a:p>
            <a:pPr marL="342900" lvl="0" indent="-342900">
              <a:buFont typeface="+mj-lt"/>
              <a:buAutoNum type="arabicPeriod"/>
            </a:pPr>
            <a:r>
              <a:rPr lang="en-US"/>
              <a:t>disability,</a:t>
            </a:r>
          </a:p>
          <a:p>
            <a:pPr marL="342900" lvl="0" indent="-342900">
              <a:buFont typeface="+mj-lt"/>
              <a:buAutoNum type="arabicPeriod"/>
            </a:pPr>
            <a:r>
              <a:rPr lang="en-US"/>
              <a:t>the origin,</a:t>
            </a:r>
          </a:p>
          <a:p>
            <a:pPr marL="342900" lvl="0" indent="-342900">
              <a:buFont typeface="+mj-lt"/>
              <a:buAutoNum type="arabicPeriod"/>
            </a:pPr>
            <a:r>
              <a:rPr lang="en-US"/>
              <a:t>religion,</a:t>
            </a:r>
          </a:p>
          <a:p>
            <a:pPr marL="342900" lvl="0" indent="-342900">
              <a:buFont typeface="+mj-lt"/>
              <a:buAutoNum type="arabicPeriod"/>
            </a:pPr>
            <a:r>
              <a:rPr lang="en-US"/>
              <a:t>bank domiciliation,</a:t>
            </a:r>
            <a:endParaRPr lang="en-US" dirty="0"/>
          </a:p>
        </p:txBody>
      </p:sp>
      <p:sp>
        <p:nvSpPr>
          <p:cNvPr id="14" name="CasellaDiTesto 13">
            <a:extLst>
              <a:ext uri="{FF2B5EF4-FFF2-40B4-BE49-F238E27FC236}">
                <a16:creationId xmlns:a16="http://schemas.microsoft.com/office/drawing/2014/main" id="{76F26D1B-7ED4-454F-A0F4-6B3A8072804E}"/>
              </a:ext>
            </a:extLst>
          </p:cNvPr>
          <p:cNvSpPr txBox="1"/>
          <p:nvPr/>
        </p:nvSpPr>
        <p:spPr>
          <a:xfrm>
            <a:off x="372110" y="5027609"/>
            <a:ext cx="11647366" cy="646331"/>
          </a:xfrm>
          <a:prstGeom prst="rect">
            <a:avLst/>
          </a:prstGeom>
          <a:noFill/>
        </p:spPr>
        <p:txBody>
          <a:bodyPr wrap="square">
            <a:spAutoFit/>
          </a:bodyPr>
          <a:lstStyle/>
          <a:p>
            <a:r>
              <a:rPr lang="en-US" dirty="0"/>
              <a:t>In sport, there is no room for inequalities and discrimination - voluntary or involuntary, conscious or unconscious, institutional, collective or individual, of any kind.</a:t>
            </a:r>
            <a:endParaRPr lang="it-IT" dirty="0"/>
          </a:p>
        </p:txBody>
      </p:sp>
    </p:spTree>
    <p:extLst>
      <p:ext uri="{BB962C8B-B14F-4D97-AF65-F5344CB8AC3E}">
        <p14:creationId xmlns:p14="http://schemas.microsoft.com/office/powerpoint/2010/main" val="76546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2599495" y="499009"/>
            <a:ext cx="7304359" cy="415391"/>
          </a:xfrm>
        </p:spPr>
        <p:txBody>
          <a:bodyPr>
            <a:normAutofit fontScale="92500"/>
          </a:bodyPr>
          <a:lstStyle/>
          <a:p>
            <a:pPr marL="0" indent="0">
              <a:buNone/>
            </a:pPr>
            <a:r>
              <a:rPr lang="en-US" i="1" dirty="0"/>
              <a:t>Elements of discussion on discrimination: gender, origin, ethnicity</a:t>
            </a:r>
            <a:endParaRPr lang="it-IT" dirty="0"/>
          </a:p>
          <a:p>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1219200" y="1443406"/>
            <a:ext cx="9923976" cy="3193774"/>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t>The universalism of discourse in sport:</a:t>
            </a:r>
          </a:p>
          <a:p>
            <a:r>
              <a:rPr lang="en-US" sz="1800"/>
              <a:t>… .Does not adapt to the inferiorization of minorities and women, who are still today victims of representations relating to sport, media coverage (qualitatively or quantitatively) and access to responsibilities (prejudice and discrimination) ….</a:t>
            </a:r>
          </a:p>
          <a:p>
            <a:endParaRPr lang="en-US" sz="1800"/>
          </a:p>
          <a:p>
            <a:endParaRPr lang="en-US" sz="1800"/>
          </a:p>
          <a:p>
            <a:r>
              <a:rPr lang="en-US" sz="1800"/>
              <a:t>Negative prejudices die hard in sport. For example, in the imaginary, the black sportsman is often seen as more athletic, endowed with a physical capacity superior to the white sportsman, supposed for his part to develop tactical qualities. The body on one side, the mind on the other.</a:t>
            </a:r>
          </a:p>
          <a:p>
            <a:endParaRPr lang="en-US" sz="1800"/>
          </a:p>
          <a:p>
            <a:r>
              <a:rPr lang="en-US" sz="1800"/>
              <a:t>the black athlete is not smart enough</a:t>
            </a:r>
          </a:p>
          <a:p>
            <a:r>
              <a:rPr lang="en-US" sz="1800"/>
              <a:t>The white athlete can take on responsibilities that cannot be given to black athletes</a:t>
            </a:r>
            <a:endParaRPr lang="fr-FR"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Tree>
    <p:extLst>
      <p:ext uri="{BB962C8B-B14F-4D97-AF65-F5344CB8AC3E}">
        <p14:creationId xmlns:p14="http://schemas.microsoft.com/office/powerpoint/2010/main" val="362110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4737207" y="499009"/>
            <a:ext cx="3427141" cy="415391"/>
          </a:xfrm>
        </p:spPr>
        <p:txBody>
          <a:bodyPr/>
          <a:lstStyle/>
          <a:p>
            <a:pPr marL="0" indent="0">
              <a:buNone/>
            </a:pPr>
            <a:r>
              <a:rPr lang="it-IT" b="1" dirty="0"/>
              <a:t>EXERCISE</a:t>
            </a:r>
          </a:p>
          <a:p>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1219200" y="1443406"/>
            <a:ext cx="9923976" cy="3193774"/>
          </a:xfrm>
          <a:prstGeom prst="rect">
            <a:avLst/>
          </a:prstGeom>
          <a:solidFill>
            <a:srgbClr val="B7EBD7"/>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mj-lt"/>
              <a:buAutoNum type="arabicPeriod"/>
            </a:pPr>
            <a:r>
              <a:rPr lang="en-US" sz="1800"/>
              <a:t>DEFINE A CRITERION AND IDENTIFY A SITUATION OF DISCRIMINATION IN THE FIELD OF SPORT. This step is decisive. We cannot address the issue of radicalization without mentioning the principles that are shared in our democratic societies (and in sport).</a:t>
            </a:r>
          </a:p>
          <a:p>
            <a:pPr marL="342900" indent="-342900" algn="l">
              <a:buFont typeface="+mj-lt"/>
              <a:buAutoNum type="arabicPeriod"/>
            </a:pPr>
            <a:endParaRPr lang="en-US" sz="1800"/>
          </a:p>
          <a:p>
            <a:pPr marL="342900" indent="-342900" algn="l">
              <a:buFont typeface="+mj-lt"/>
              <a:buAutoNum type="arabicPeriod"/>
            </a:pPr>
            <a:endParaRPr lang="en-US" sz="1800"/>
          </a:p>
          <a:p>
            <a:pPr marL="342900" indent="-342900" algn="l">
              <a:buFont typeface="+mj-lt"/>
              <a:buAutoNum type="arabicPeriod"/>
            </a:pPr>
            <a:r>
              <a:rPr lang="en-US" sz="1800"/>
              <a:t>IDENTIFY 5 DISCRIMINING STEREOTYPES AND 5 ARGUMENTS TO REFUSE THEM.</a:t>
            </a:r>
          </a:p>
          <a:p>
            <a:pPr marL="342900" indent="-342900" algn="l">
              <a:buFont typeface="+mj-lt"/>
              <a:buAutoNum type="arabicPeriod"/>
            </a:pPr>
            <a:endParaRPr lang="en-US" sz="1800"/>
          </a:p>
          <a:p>
            <a:pPr marL="342900" indent="-342900" algn="l">
              <a:buFont typeface="+mj-lt"/>
              <a:buAutoNum type="arabicPeriod"/>
            </a:pPr>
            <a:endParaRPr lang="en-US" sz="1800"/>
          </a:p>
          <a:p>
            <a:pPr marL="342900" indent="-342900" algn="l">
              <a:buFont typeface="+mj-lt"/>
              <a:buAutoNum type="arabicPeriod"/>
            </a:pPr>
            <a:r>
              <a:rPr lang="en-US" sz="1800"/>
              <a:t>DEFINING THE SPECIFIC SKILLS OF WOMEN AND MEN IN SPORT</a:t>
            </a:r>
          </a:p>
          <a:p>
            <a:pPr marL="342900" indent="-342900" algn="l">
              <a:buFont typeface="+mj-lt"/>
              <a:buAutoNum type="arabicPeriod"/>
            </a:pPr>
            <a:endParaRPr lang="en-US" sz="1800"/>
          </a:p>
          <a:p>
            <a:pPr marL="342900" indent="-342900" algn="l">
              <a:buFont typeface="+mj-lt"/>
              <a:buAutoNum type="arabicPeriod"/>
            </a:pPr>
            <a:endParaRPr lang="en-US" sz="1800"/>
          </a:p>
          <a:p>
            <a:pPr marL="342900" indent="-342900" algn="l">
              <a:buFont typeface="+mj-lt"/>
              <a:buAutoNum type="arabicPeriod"/>
            </a:pPr>
            <a:r>
              <a:rPr lang="en-US" sz="1800"/>
              <a:t>IDENTIFY THE 25 CRITERIA OF DISCRIMINATION AND GIVE EXAMPLES FROM THE FIELD OF SPORT.</a:t>
            </a:r>
            <a:endParaRPr lang="fr-FR"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Tree>
    <p:extLst>
      <p:ext uri="{BB962C8B-B14F-4D97-AF65-F5344CB8AC3E}">
        <p14:creationId xmlns:p14="http://schemas.microsoft.com/office/powerpoint/2010/main" val="403531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3567449" y="499009"/>
            <a:ext cx="4596900" cy="415391"/>
          </a:xfrm>
        </p:spPr>
        <p:txBody>
          <a:bodyPr>
            <a:normAutofit/>
          </a:bodyPr>
          <a:lstStyle/>
          <a:p>
            <a:pPr marL="0" indent="0">
              <a:buNone/>
            </a:pPr>
            <a:r>
              <a:rPr lang="it-IT" b="1" dirty="0"/>
              <a:t>"RADICAL" AND "RADICALITY"</a:t>
            </a:r>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734057" y="2895231"/>
            <a:ext cx="9923976" cy="2045693"/>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a:t>Common sense defines terrorism as a collection of acts of violence committed by an organization to create a climate of insecurity or to overthrow the established government. Radicalization flirts with the limits of the democratic rule of law. Growing intolerance, which is accompanied by a process of radicalization towards other opinions, is indeed in flagrant contradiction with the foundations of a democratic rule of law, such as freedom of expression and respect for decisions taken democratically. However, this statement should not be used too deterministically, as radicalization is not necessarily against the law nor always results in violent behavior.</a:t>
            </a:r>
            <a:endParaRPr lang="en-US"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
        <p:nvSpPr>
          <p:cNvPr id="2" name="Rettangolo 1"/>
          <p:cNvSpPr/>
          <p:nvPr/>
        </p:nvSpPr>
        <p:spPr>
          <a:xfrm>
            <a:off x="734057" y="1345576"/>
            <a:ext cx="9923976" cy="676467"/>
          </a:xfrm>
          <a:prstGeom prst="rect">
            <a:avLst/>
          </a:prstGeom>
        </p:spPr>
        <p:txBody>
          <a:bodyPr wrap="square">
            <a:spAutoFit/>
          </a:bodyPr>
          <a:lstStyle/>
          <a:p>
            <a:pPr algn="just">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 observation made within the framework of SPORTS IDENTITY first focused on defining the two concepts: terrorism and radicalization. Radicalization, Radicality and Radicalism are particularly connoted today because these terms have undergone a semantic evolution in recent years. Do not confuse radicalism and radicalization.</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792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4737207" y="499009"/>
            <a:ext cx="3427141" cy="415391"/>
          </a:xfrm>
        </p:spPr>
        <p:txBody>
          <a:bodyPr/>
          <a:lstStyle/>
          <a:p>
            <a:pPr marL="0" indent="0">
              <a:buNone/>
            </a:pPr>
            <a:r>
              <a:rPr lang="fr-FR" i="1" dirty="0"/>
              <a:t>LE RADICALISME</a:t>
            </a:r>
            <a:r>
              <a:rPr lang="fr-FR" dirty="0"/>
              <a:t> </a:t>
            </a: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1737145" y="3154841"/>
            <a:ext cx="9253631" cy="2411895"/>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t>Radicalization means a change, a transformation, a process, an action in progress while Radicality, would be the completed state.</a:t>
            </a:r>
          </a:p>
          <a:p>
            <a:pPr algn="l"/>
            <a:r>
              <a:rPr lang="en-US" sz="2400" dirty="0"/>
              <a:t>Radicalization is the process of increasing radicalism in a person or group, during which the willingness to fight personally and with the use of violence increases against deep radical changes in society and the democratic legal order and / or to support them, or to encourage others to do so.</a:t>
            </a:r>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pic>
        <p:nvPicPr>
          <p:cNvPr id="3" name="Immagine 2">
            <a:extLst>
              <a:ext uri="{FF2B5EF4-FFF2-40B4-BE49-F238E27FC236}">
                <a16:creationId xmlns:a16="http://schemas.microsoft.com/office/drawing/2014/main" id="{7129A42C-48EB-4EDF-8BA0-12A9AD1873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37126" y="1110192"/>
            <a:ext cx="4517747" cy="1985338"/>
          </a:xfrm>
          <a:prstGeom prst="rect">
            <a:avLst/>
          </a:prstGeom>
        </p:spPr>
      </p:pic>
    </p:spTree>
    <p:extLst>
      <p:ext uri="{BB962C8B-B14F-4D97-AF65-F5344CB8AC3E}">
        <p14:creationId xmlns:p14="http://schemas.microsoft.com/office/powerpoint/2010/main" val="164675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4737207" y="499009"/>
            <a:ext cx="3427141" cy="415391"/>
          </a:xfrm>
        </p:spPr>
        <p:txBody>
          <a:bodyPr/>
          <a:lstStyle/>
          <a:p>
            <a:pPr marL="0" indent="0">
              <a:buNone/>
            </a:pPr>
            <a:r>
              <a:rPr lang="fr-FR" i="1" dirty="0"/>
              <a:t>RADICALIZATION</a:t>
            </a: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2321403" y="3657599"/>
            <a:ext cx="8060847" cy="2036019"/>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i="1"/>
              <a:t>Radicalization is the gradual and evolving adoption of a rigid thought, an absolute and non-negotiable truth, whose logic structures the vision of the world of the actors, who use repertoires of violent action to make it heard, most often within clandestine structures, formalized or virtual, which isolate them from ordinary social referents and send them back a grandiose projection of themselves.</a:t>
            </a:r>
          </a:p>
          <a:p>
            <a:pPr algn="l"/>
            <a:endParaRPr lang="en-US" sz="1800" i="1"/>
          </a:p>
          <a:p>
            <a:pPr algn="l"/>
            <a:r>
              <a:rPr lang="en-US" sz="1800" i="1"/>
              <a:t>The notion of radicality cannot be limited to political groups with a legal vocation, because “radicality” has to do with the processes of “radicalization”.</a:t>
            </a:r>
            <a:endParaRPr lang="it-IT" sz="20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pic>
        <p:nvPicPr>
          <p:cNvPr id="2" name="Immagine 1">
            <a:extLst>
              <a:ext uri="{FF2B5EF4-FFF2-40B4-BE49-F238E27FC236}">
                <a16:creationId xmlns:a16="http://schemas.microsoft.com/office/drawing/2014/main" id="{36EAD38A-9CCA-4AC4-8E69-9396817D34D0}"/>
              </a:ext>
            </a:extLst>
          </p:cNvPr>
          <p:cNvPicPr>
            <a:picLocks noChangeAspect="1"/>
          </p:cNvPicPr>
          <p:nvPr/>
        </p:nvPicPr>
        <p:blipFill>
          <a:blip r:embed="rId9"/>
          <a:stretch>
            <a:fillRect/>
          </a:stretch>
        </p:blipFill>
        <p:spPr>
          <a:xfrm>
            <a:off x="4601993" y="914400"/>
            <a:ext cx="2855255" cy="1895889"/>
          </a:xfrm>
          <a:prstGeom prst="rect">
            <a:avLst/>
          </a:prstGeom>
        </p:spPr>
      </p:pic>
    </p:spTree>
    <p:extLst>
      <p:ext uri="{BB962C8B-B14F-4D97-AF65-F5344CB8AC3E}">
        <p14:creationId xmlns:p14="http://schemas.microsoft.com/office/powerpoint/2010/main" val="289167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4775731" y="582106"/>
            <a:ext cx="3427141" cy="415391"/>
          </a:xfrm>
        </p:spPr>
        <p:txBody>
          <a:bodyPr/>
          <a:lstStyle/>
          <a:p>
            <a:pPr marL="0" indent="0">
              <a:buNone/>
            </a:pPr>
            <a:r>
              <a:rPr lang="fr-FR" i="1" dirty="0"/>
              <a:t>EXTRÉMISME </a:t>
            </a: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1219200" y="1354619"/>
            <a:ext cx="9923976" cy="2046769"/>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a:t>Extremism is the willingness to accept the use of violence, without necessarily resorting to the exercise of violence. In other words, extremism is a mental disposition, which is meant to excuse the use of violence against others, and even implies a predisposition to personally use violence in the future.</a:t>
            </a:r>
            <a:endParaRPr lang="it-IT" sz="24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pic>
        <p:nvPicPr>
          <p:cNvPr id="6" name="Immagine 5">
            <a:extLst>
              <a:ext uri="{FF2B5EF4-FFF2-40B4-BE49-F238E27FC236}">
                <a16:creationId xmlns:a16="http://schemas.microsoft.com/office/drawing/2014/main" id="{362AFCEA-7697-4727-A8B1-9C6AA66E81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47917" y="3461786"/>
            <a:ext cx="4096166" cy="2298973"/>
          </a:xfrm>
          <a:prstGeom prst="rect">
            <a:avLst/>
          </a:prstGeom>
        </p:spPr>
      </p:pic>
    </p:spTree>
    <p:extLst>
      <p:ext uri="{BB962C8B-B14F-4D97-AF65-F5344CB8AC3E}">
        <p14:creationId xmlns:p14="http://schemas.microsoft.com/office/powerpoint/2010/main" val="3295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4737207" y="499009"/>
            <a:ext cx="3427141" cy="415391"/>
          </a:xfrm>
        </p:spPr>
        <p:txBody>
          <a:bodyPr/>
          <a:lstStyle/>
          <a:p>
            <a:pPr marL="0" indent="0">
              <a:buNone/>
            </a:pPr>
            <a:r>
              <a:rPr lang="fr-FR" i="1" dirty="0"/>
              <a:t>TERRORISM</a:t>
            </a:r>
            <a:r>
              <a:rPr lang="fr-FR" dirty="0"/>
              <a:t> </a:t>
            </a: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798490" y="1259232"/>
            <a:ext cx="10192286" cy="902970"/>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t>Terrorism is violent behavior resulting from an ideology that is shared by at least a limited group. Terrorism is distinguished from extremism by the effective use of violence.</a:t>
            </a:r>
            <a:endParaRPr lang="it-IT"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pic>
        <p:nvPicPr>
          <p:cNvPr id="3" name="Immagine 2">
            <a:extLst>
              <a:ext uri="{FF2B5EF4-FFF2-40B4-BE49-F238E27FC236}">
                <a16:creationId xmlns:a16="http://schemas.microsoft.com/office/drawing/2014/main" id="{463E9BBC-A1BE-42AC-9DCB-B9F28821BDDF}"/>
              </a:ext>
            </a:extLst>
          </p:cNvPr>
          <p:cNvPicPr>
            <a:picLocks noChangeAspect="1"/>
          </p:cNvPicPr>
          <p:nvPr/>
        </p:nvPicPr>
        <p:blipFill>
          <a:blip r:embed="rId9"/>
          <a:stretch>
            <a:fillRect/>
          </a:stretch>
        </p:blipFill>
        <p:spPr>
          <a:xfrm>
            <a:off x="3709834" y="3210664"/>
            <a:ext cx="4521997" cy="2257845"/>
          </a:xfrm>
          <a:prstGeom prst="rect">
            <a:avLst/>
          </a:prstGeom>
        </p:spPr>
      </p:pic>
    </p:spTree>
    <p:extLst>
      <p:ext uri="{BB962C8B-B14F-4D97-AF65-F5344CB8AC3E}">
        <p14:creationId xmlns:p14="http://schemas.microsoft.com/office/powerpoint/2010/main" val="2558204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3894895" y="325931"/>
            <a:ext cx="4777204" cy="415391"/>
          </a:xfrm>
        </p:spPr>
        <p:txBody>
          <a:bodyPr>
            <a:normAutofit/>
          </a:bodyPr>
          <a:lstStyle/>
          <a:p>
            <a:pPr marL="0" indent="0">
              <a:buNone/>
            </a:pPr>
            <a:r>
              <a:rPr lang="it-IT" dirty="0"/>
              <a:t>THE RADICALIZATION PROCESS</a:t>
            </a:r>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372110" y="1524000"/>
            <a:ext cx="11133016" cy="4101365"/>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t>THREE ELEMENTS FOUND</a:t>
            </a:r>
          </a:p>
          <a:p>
            <a:endParaRPr lang="en-US" sz="1800"/>
          </a:p>
          <a:p>
            <a:r>
              <a:rPr lang="en-US" sz="1800"/>
              <a:t>THE EVOLVING DIMENSION THE ADOPTION OF A SECTOR THINKING THE POTENTIAL USE OF ARMED VIOLENCE</a:t>
            </a:r>
          </a:p>
          <a:p>
            <a:endParaRPr lang="en-US" sz="1800"/>
          </a:p>
          <a:p>
            <a:r>
              <a:rPr lang="en-US" sz="1800"/>
              <a:t>The radicalized therefore aim, in general, to change democratic institutions and the egalitarian humanist values ​​on which they are built, or even to a more or less broad social rearrangement to eliminate an "enemy", built ideologically and symbolically as a major figure of 'a world often imagined as Manichean.</a:t>
            </a:r>
          </a:p>
          <a:p>
            <a:endParaRPr lang="en-US" sz="1800"/>
          </a:p>
          <a:p>
            <a:r>
              <a:rPr lang="en-US" sz="1800"/>
              <a:t>Radicalization consists of the development of ideas and activities leading to extreme changes, or even the overthrow of the social or political order, during which the will to resort to violence may increase. Along with this process is the growing acceptance of the extreme personal repercussions of these ideas and activities, ultimately leading to a general behavior of uncompromising and confrontational tendencies with those who stand in the way.</a:t>
            </a:r>
          </a:p>
          <a:p>
            <a:endParaRPr lang="en-US" sz="1800"/>
          </a:p>
          <a:p>
            <a:r>
              <a:rPr lang="en-US" sz="1800"/>
              <a:t>Radicalization is a long process, because severing ties in established society takes time and energy. It is hierarchical in the sense that it can affect groups, generations, groups of co-religionists and individuals. It is also multifaceted because of the different dimensions it encompasses: political, religious or even socio-cultural "(Gielen, 2008).</a:t>
            </a:r>
            <a:endParaRPr lang="en-US"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Tree>
    <p:extLst>
      <p:ext uri="{BB962C8B-B14F-4D97-AF65-F5344CB8AC3E}">
        <p14:creationId xmlns:p14="http://schemas.microsoft.com/office/powerpoint/2010/main" val="1786991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2075068" y="165795"/>
            <a:ext cx="8212240" cy="944397"/>
          </a:xfrm>
        </p:spPr>
        <p:txBody>
          <a:bodyPr>
            <a:normAutofit/>
          </a:bodyPr>
          <a:lstStyle/>
          <a:p>
            <a:pPr marL="0" indent="0">
              <a:buNone/>
            </a:pPr>
            <a:r>
              <a:rPr lang="en-US" dirty="0"/>
              <a:t>PYRAMIDAL MODEL OF THE RADICALIZATION OF</a:t>
            </a:r>
          </a:p>
          <a:p>
            <a:pPr marL="0" indent="0">
              <a:buNone/>
            </a:pPr>
            <a:r>
              <a:rPr lang="en-US" dirty="0"/>
              <a:t>MC CAULEY AND MOSKALENKO - 2008</a:t>
            </a: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pic>
        <p:nvPicPr>
          <p:cNvPr id="11" name="Image 5"/>
          <p:cNvPicPr/>
          <p:nvPr/>
        </p:nvPicPr>
        <p:blipFill>
          <a:blip r:embed="rId9">
            <a:extLst>
              <a:ext uri="{28A0092B-C50C-407E-A947-70E740481C1C}">
                <a14:useLocalDpi xmlns:a14="http://schemas.microsoft.com/office/drawing/2010/main" val="0"/>
              </a:ext>
            </a:extLst>
          </a:blip>
          <a:stretch>
            <a:fillRect/>
          </a:stretch>
        </p:blipFill>
        <p:spPr>
          <a:xfrm>
            <a:off x="-117947" y="1360167"/>
            <a:ext cx="5434884" cy="3377059"/>
          </a:xfrm>
          <a:prstGeom prst="rect">
            <a:avLst/>
          </a:prstGeom>
        </p:spPr>
      </p:pic>
      <p:sp>
        <p:nvSpPr>
          <p:cNvPr id="2" name="Rettangolo 1"/>
          <p:cNvSpPr/>
          <p:nvPr/>
        </p:nvSpPr>
        <p:spPr>
          <a:xfrm>
            <a:off x="5482108" y="1866953"/>
            <a:ext cx="6537368" cy="2565189"/>
          </a:xfrm>
          <a:prstGeom prst="rect">
            <a:avLst/>
          </a:prstGeom>
        </p:spPr>
        <p:txBody>
          <a:bodyPr wrap="square">
            <a:spAutoFit/>
          </a:bodyPr>
          <a:lstStyle/>
          <a:p>
            <a:pPr algn="just">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Sympathizers: the individuals who make up its base agree with the cause but do not use violent means (conduct, individual behavior, informal group, so-called virtual or real meeting and exchange)</a:t>
            </a:r>
          </a:p>
          <a:p>
            <a:pPr algn="just">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Partisans: at the first stage, individuals justify illegal and violent actions (group in the process of formalization, frequency and regularity of meetings and exchanges around a common object, network organization)</a:t>
            </a:r>
          </a:p>
          <a:p>
            <a:pPr algn="just">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Activists: this stratum is made up of legal and non-violent actors supporting the network and potential recruits (formalized groups, organized and collective behavior and behavior, organization of demonstrations and events with logistics on a common object and objective (passage action for a common cause)</a:t>
            </a:r>
          </a:p>
          <a:p>
            <a:pPr algn="just">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Violent radicals: at the top of the pyramid are radicals who are illegal and violent actors (strongly structured, hierarchical groups, organized around violent actions)</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p:cNvSpPr/>
          <p:nvPr/>
        </p:nvSpPr>
        <p:spPr>
          <a:xfrm>
            <a:off x="4150435" y="5101150"/>
            <a:ext cx="2436693" cy="461665"/>
          </a:xfrm>
          <a:prstGeom prst="rect">
            <a:avLst/>
          </a:prstGeom>
        </p:spPr>
        <p:txBody>
          <a:bodyPr wrap="none">
            <a:spAutoFit/>
          </a:bodyPr>
          <a:lstStyle/>
          <a:p>
            <a:r>
              <a:rPr lang="fr-FR" sz="2400" b="1" i="1" dirty="0" err="1">
                <a:latin typeface="Calibri" panose="020F0502020204030204" pitchFamily="34" charset="0"/>
                <a:ea typeface="Calibri" panose="020F0502020204030204" pitchFamily="34" charset="0"/>
                <a:cs typeface="Times New Roman" panose="02020603050405020304" pitchFamily="18" charset="0"/>
              </a:rPr>
              <a:t>Pyramid</a:t>
            </a:r>
            <a:r>
              <a:rPr lang="fr-FR" sz="2400" b="1" i="1" dirty="0">
                <a:latin typeface="Calibri" panose="020F0502020204030204" pitchFamily="34" charset="0"/>
                <a:ea typeface="Calibri" panose="020F0502020204030204" pitchFamily="34" charset="0"/>
                <a:cs typeface="Times New Roman" panose="02020603050405020304" pitchFamily="18" charset="0"/>
              </a:rPr>
              <a:t> </a:t>
            </a:r>
            <a:r>
              <a:rPr lang="fr-FR" sz="2400" b="1" i="1" dirty="0" err="1">
                <a:latin typeface="Calibri" panose="020F0502020204030204" pitchFamily="34" charset="0"/>
                <a:ea typeface="Calibri" panose="020F0502020204030204" pitchFamily="34" charset="0"/>
                <a:cs typeface="Times New Roman" panose="02020603050405020304" pitchFamily="18" charset="0"/>
              </a:rPr>
              <a:t>Analysis</a:t>
            </a:r>
            <a:r>
              <a:rPr lang="fr-FR" sz="2400" b="1" i="1" dirty="0">
                <a:latin typeface="Calibri" panose="020F0502020204030204" pitchFamily="34" charset="0"/>
                <a:ea typeface="Calibri" panose="020F0502020204030204" pitchFamily="34" charset="0"/>
                <a:cs typeface="Times New Roman" panose="02020603050405020304" pitchFamily="18" charset="0"/>
              </a:rPr>
              <a:t> </a:t>
            </a:r>
            <a:endParaRPr lang="it-IT" sz="2400" b="1" dirty="0"/>
          </a:p>
        </p:txBody>
      </p:sp>
    </p:spTree>
    <p:extLst>
      <p:ext uri="{BB962C8B-B14F-4D97-AF65-F5344CB8AC3E}">
        <p14:creationId xmlns:p14="http://schemas.microsoft.com/office/powerpoint/2010/main" val="280410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4737207" y="499009"/>
            <a:ext cx="3427141" cy="415391"/>
          </a:xfrm>
        </p:spPr>
        <p:txBody>
          <a:bodyPr/>
          <a:lstStyle/>
          <a:p>
            <a:pPr marL="0" indent="0">
              <a:buNone/>
            </a:pPr>
            <a:r>
              <a:rPr lang="fr-FR" b="1" dirty="0"/>
              <a:t>PRESENTATION</a:t>
            </a:r>
          </a:p>
          <a:p>
            <a:pPr marL="0" indent="0">
              <a:buNone/>
            </a:pPr>
            <a:endParaRPr lang="it-IT" b="1" dirty="0"/>
          </a:p>
          <a:p>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857250" y="1110192"/>
            <a:ext cx="9923976" cy="4457432"/>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t>Each extremist ideology conveys its own prejudices and stereotypes. Discrimination is an attack on the values of sport (the principle of neutrality, etc.) and contrary to the principle of equal rights.</a:t>
            </a:r>
            <a:endParaRPr lang="en-US" sz="2000" dirty="0"/>
          </a:p>
          <a:p>
            <a:r>
              <a:rPr lang="en-US" sz="2000" dirty="0"/>
              <a:t>Violent radicalization is a deviant process of socialization. His analysis is complex. It includes different stages that lead individuals on the path of marginalization and violence (beliefs, communitarianism, radicalization, terrorism). This dynamic draws its sources from the underlying conditions that fuel this dynamic and causes a shift towards reprehensible behaviors. The prevention of violent </a:t>
            </a:r>
            <a:r>
              <a:rPr lang="en-US" sz="2000" dirty="0" err="1"/>
              <a:t>radicalisation</a:t>
            </a:r>
            <a:r>
              <a:rPr lang="en-US" sz="2000" dirty="0"/>
              <a:t> must be as early as possible in this process by mobilizing primary prevention actors. </a:t>
            </a:r>
            <a:endParaRPr lang="en-US" sz="2000" dirty="0" smtClean="0"/>
          </a:p>
          <a:p>
            <a:endParaRPr lang="en-US" sz="2000" dirty="0"/>
          </a:p>
          <a:p>
            <a:r>
              <a:rPr lang="en-US" sz="2000" dirty="0"/>
              <a:t>In the face of </a:t>
            </a:r>
            <a:r>
              <a:rPr lang="en-US" sz="2000" dirty="0" err="1"/>
              <a:t>radicalisation</a:t>
            </a:r>
            <a:r>
              <a:rPr lang="en-US" sz="2000" dirty="0"/>
              <a:t>, the challenge for the world of sport is to preserve the universality of its values in order to enable sports players to promote active citizenship</a:t>
            </a:r>
            <a:r>
              <a:rPr lang="en-US" sz="2000"/>
              <a:t>. </a:t>
            </a:r>
            <a:endParaRPr lang="en-US" sz="2000" smtClean="0"/>
          </a:p>
          <a:p>
            <a:endParaRPr lang="en-US" sz="2000" dirty="0"/>
          </a:p>
          <a:p>
            <a:r>
              <a:rPr lang="en-US" sz="2000" dirty="0"/>
              <a:t>The aim of this training module for young youth leaders or sports educators is to enable everyone to know the ethical principles and to appropriate the elements of sport culture that underpin the value of equality (equality refers to a state, in which individuals are treated in the same way and where no discrimination can be tolerated). Freedom and equality are seen as stable benchmarks for the judgment of democracy. The learner is confronted with the diversity of representations of radicalism and evolves his own representations in relation to it.</a:t>
            </a:r>
            <a:endParaRPr lang="en-US" sz="2000" dirty="0">
              <a:effectLst/>
            </a:endParaRPr>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Tree>
    <p:extLst>
      <p:ext uri="{BB962C8B-B14F-4D97-AF65-F5344CB8AC3E}">
        <p14:creationId xmlns:p14="http://schemas.microsoft.com/office/powerpoint/2010/main" val="2459673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4737207" y="499009"/>
            <a:ext cx="3427141" cy="415391"/>
          </a:xfrm>
        </p:spPr>
        <p:txBody>
          <a:bodyPr>
            <a:normAutofit fontScale="85000" lnSpcReduction="10000"/>
          </a:bodyPr>
          <a:lstStyle/>
          <a:p>
            <a:pPr marL="0" indent="0">
              <a:buNone/>
            </a:pPr>
            <a:r>
              <a:rPr lang="fr-FR" dirty="0"/>
              <a:t>L’ESCALIER DE MOGHADDAM</a:t>
            </a: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372110" y="3143723"/>
            <a:ext cx="11133016" cy="2641511"/>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dirty="0"/>
              <a:t> </a:t>
            </a:r>
            <a:endParaRPr lang="it-IT" sz="1800" dirty="0"/>
          </a:p>
          <a:p>
            <a:pPr algn="just"/>
            <a:r>
              <a:rPr lang="en-US" sz="1800" dirty="0"/>
              <a:t>Example level 0: The individual perceives that he is treated fairly by society.</a:t>
            </a:r>
          </a:p>
          <a:p>
            <a:pPr algn="just"/>
            <a:r>
              <a:rPr lang="en-US" sz="1800" dirty="0"/>
              <a:t>Level 1 example: The individual experiences a job loss and makes it a personal cause. He sees injustice towards him that he cannot resolve with legal solutions / steps.</a:t>
            </a:r>
          </a:p>
          <a:p>
            <a:pPr algn="just"/>
            <a:r>
              <a:rPr lang="en-US" sz="1800" dirty="0"/>
              <a:t>Level 2 example: The person who still does not have a job identifies with certain extreme right-wing speeches. So she blames / criticizes immigrants for her problem. There is no physical aggression at this stage.</a:t>
            </a:r>
          </a:p>
          <a:p>
            <a:pPr algn="just"/>
            <a:r>
              <a:rPr lang="en-US" sz="1800" dirty="0"/>
              <a:t>Level 3 example: Being still unemployed, the individual justifies himself morally. The use of violence is the option.</a:t>
            </a:r>
          </a:p>
          <a:p>
            <a:pPr algn="just"/>
            <a:r>
              <a:rPr lang="en-US" sz="1800" dirty="0"/>
              <a:t>Level 4 example: The unemployed individual joins an extreme right-wing group that conveys an anti-immigration ideology (discourse of "Us" against "Them").</a:t>
            </a:r>
          </a:p>
          <a:p>
            <a:pPr algn="just"/>
            <a:r>
              <a:rPr lang="en-US" sz="1800" dirty="0"/>
              <a:t>Example level 5: The unemployed person commits violent criminal acts against public or private institutions or targeted individuals.</a:t>
            </a:r>
          </a:p>
          <a:p>
            <a:pPr algn="just"/>
            <a:endParaRPr lang="it-IT"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
        <p:nvSpPr>
          <p:cNvPr id="14" name="CasellaDiTesto 13">
            <a:extLst>
              <a:ext uri="{FF2B5EF4-FFF2-40B4-BE49-F238E27FC236}">
                <a16:creationId xmlns:a16="http://schemas.microsoft.com/office/drawing/2014/main" id="{21A1F217-D2F5-4662-8E48-E36E5A9440BD}"/>
              </a:ext>
            </a:extLst>
          </p:cNvPr>
          <p:cNvSpPr txBox="1"/>
          <p:nvPr/>
        </p:nvSpPr>
        <p:spPr>
          <a:xfrm>
            <a:off x="372110" y="1028343"/>
            <a:ext cx="10905490" cy="1815882"/>
          </a:xfrm>
          <a:prstGeom prst="rect">
            <a:avLst/>
          </a:prstGeom>
          <a:noFill/>
        </p:spPr>
        <p:txBody>
          <a:bodyPr wrap="square">
            <a:spAutoFit/>
          </a:bodyPr>
          <a:lstStyle/>
          <a:p>
            <a:r>
              <a:rPr lang="en-US" sz="1400" dirty="0"/>
              <a:t>The Moghaddam Staircase has 5 levels.</a:t>
            </a:r>
          </a:p>
          <a:p>
            <a:r>
              <a:rPr lang="en-US" sz="1400" dirty="0"/>
              <a:t>The "candidate" for radicalization believes he is confronted with injustices on a daily basis and he thinks he can fight or correct them. He then progresses one step. If he feels that he has fewer and fewer non-violent options to advocate against these injustices, he is more likely to continue the process of radicalization. When this is the case, the candidate reaches the second level and shifts his aggression towards the Other. At the third level, the individual morally justifies the use of violence against the one they have identified as the enemy. At the fourth level, he joins an organization with which he associates and indoctrinates. It is at the fifth and final level that its process materializes and the subject swings into violent extremism or terrorist action and which is occupied by sympathizers and the top of the pyramid, by violent radicals.</a:t>
            </a:r>
            <a:endParaRPr lang="it-IT" sz="1400" dirty="0"/>
          </a:p>
        </p:txBody>
      </p:sp>
    </p:spTree>
    <p:extLst>
      <p:ext uri="{BB962C8B-B14F-4D97-AF65-F5344CB8AC3E}">
        <p14:creationId xmlns:p14="http://schemas.microsoft.com/office/powerpoint/2010/main" val="3711831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3129567" y="499009"/>
            <a:ext cx="5550794" cy="611183"/>
          </a:xfrm>
        </p:spPr>
        <p:txBody>
          <a:bodyPr>
            <a:normAutofit/>
          </a:bodyPr>
          <a:lstStyle/>
          <a:p>
            <a:pPr marL="0" indent="0">
              <a:buNone/>
            </a:pPr>
            <a:r>
              <a:rPr lang="en-US" dirty="0"/>
              <a:t>COMPARISON AND ANALYSIS OF MODELS</a:t>
            </a: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952499" y="2935283"/>
            <a:ext cx="10038277" cy="2362200"/>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t>The approach proposed by DIEGO MURO does not mention the stage of entry into radicalization unlike the other models. The author considers that individuals living in representative democracies have the right to carry ideas that attack the roots of problems (the literal meaning of "radical") participate in societal changes. It is the adhesion to an extremist ideology that constitutes the entry into radicalization. It is also used by security and justice actors to prosecute the perpetrators of the attack and their accomplices and helps mobilize prevention actors specialized in secondary and tertiary prevention).</a:t>
            </a:r>
          </a:p>
          <a:p>
            <a:pPr algn="l"/>
            <a:endParaRPr lang="it-IT" sz="1800" dirty="0"/>
          </a:p>
          <a:p>
            <a:pPr algn="l"/>
            <a:r>
              <a:rPr lang="fr-FR" sz="1800" dirty="0"/>
              <a:t> </a:t>
            </a:r>
            <a:r>
              <a:rPr lang="en-US" sz="1800" dirty="0"/>
              <a:t>The interest of the modeling proposed by MOGHADDAM lies in the formalization of an initial phase (the entry into radicalization for Moghaddam). This identifies a fertile ground in individuals whose psychological state may constitute underlying conditions that fuel the entry into radicalization (perception of injustice and grievances). This psychological state would allow the passage to other stages: a continuum between radicalism (the individual perceives injustice) and radicalization. Radicalization (which leads to violence) has an evolution that follows a process.</a:t>
            </a:r>
          </a:p>
          <a:p>
            <a:pPr algn="l"/>
            <a:r>
              <a:rPr lang="en-US" sz="1800" dirty="0" err="1"/>
              <a:t>Invia</a:t>
            </a:r>
            <a:r>
              <a:rPr lang="en-US" sz="1800" dirty="0"/>
              <a:t> </a:t>
            </a:r>
            <a:r>
              <a:rPr lang="en-US" sz="1800" dirty="0" err="1"/>
              <a:t>commenti</a:t>
            </a:r>
            <a:endParaRPr lang="en-US" sz="1800" dirty="0"/>
          </a:p>
          <a:p>
            <a:pPr algn="l"/>
            <a:r>
              <a:rPr lang="en-US" sz="1800" dirty="0" err="1"/>
              <a:t>Cronologia</a:t>
            </a:r>
            <a:endParaRPr lang="en-US" sz="1800" dirty="0"/>
          </a:p>
          <a:p>
            <a:pPr algn="l"/>
            <a:endParaRPr lang="it-IT" sz="1800" dirty="0"/>
          </a:p>
          <a:p>
            <a:pPr algn="l"/>
            <a:r>
              <a:rPr lang="fr-FR" sz="1800" dirty="0"/>
              <a:t> </a:t>
            </a:r>
            <a:endParaRPr lang="it-IT"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Tree>
    <p:extLst>
      <p:ext uri="{BB962C8B-B14F-4D97-AF65-F5344CB8AC3E}">
        <p14:creationId xmlns:p14="http://schemas.microsoft.com/office/powerpoint/2010/main" val="448597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2701894" y="603673"/>
            <a:ext cx="7574815" cy="944397"/>
          </a:xfrm>
        </p:spPr>
        <p:txBody>
          <a:bodyPr>
            <a:normAutofit fontScale="85000" lnSpcReduction="10000"/>
          </a:bodyPr>
          <a:lstStyle/>
          <a:p>
            <a:pPr marL="0" indent="0" algn="ctr">
              <a:lnSpc>
                <a:spcPct val="170000"/>
              </a:lnSpc>
              <a:buNone/>
            </a:pPr>
            <a:r>
              <a:rPr lang="en-US" b="1" dirty="0"/>
              <a:t>CATEGORIZE IN SPORT, EVENTS LEADING TO MARGINALIZATION AND VIOLENT RADICALIZATION</a:t>
            </a:r>
            <a:endParaRPr lang="it-IT" b="1"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3247194" y="2019301"/>
            <a:ext cx="6735005" cy="2660516"/>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a:t>1 - Know the rhetorics specific to speeches that are based on extremist ideologies and which are based on the rejection of the values of democratic societies (diversity, tolerance and free choice) by basing its legitimacy on targeted discrimination.</a:t>
            </a:r>
          </a:p>
          <a:p>
            <a:pPr algn="l"/>
            <a:endParaRPr lang="en-US" sz="1800"/>
          </a:p>
          <a:p>
            <a:pPr algn="l"/>
            <a:endParaRPr lang="en-US" sz="1800"/>
          </a:p>
          <a:p>
            <a:pPr algn="l"/>
            <a:r>
              <a:rPr lang="en-US" sz="1800"/>
              <a:t>2- Know how to identify the main forms of radicalization in sport and prioritize it.</a:t>
            </a:r>
          </a:p>
          <a:p>
            <a:pPr algn="l"/>
            <a:r>
              <a:rPr lang="en-US" sz="1800"/>
              <a:t>Invia commenti</a:t>
            </a:r>
          </a:p>
          <a:p>
            <a:pPr algn="l"/>
            <a:r>
              <a:rPr lang="en-US" sz="1800"/>
              <a:t>Cronologia</a:t>
            </a:r>
          </a:p>
          <a:p>
            <a:pPr algn="l"/>
            <a:r>
              <a:rPr lang="en-US" sz="1800"/>
              <a:t>Salvate</a:t>
            </a:r>
            <a:endParaRPr lang="en-US"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Tree>
    <p:extLst>
      <p:ext uri="{BB962C8B-B14F-4D97-AF65-F5344CB8AC3E}">
        <p14:creationId xmlns:p14="http://schemas.microsoft.com/office/powerpoint/2010/main" val="698280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1137633" y="1432174"/>
            <a:ext cx="10344686" cy="4353060"/>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a:t>Radicalization and violence: extreme thought has always existed, through sects, terrorist organizations, or extreme political movements, in particular. Historically our societies have been marked by violent action of extremist origin which is based on complex mechanisms of the human mind which govern them and which are perfectly identified.</a:t>
            </a:r>
          </a:p>
          <a:p>
            <a:pPr algn="l"/>
            <a:endParaRPr lang="en-US" sz="1800"/>
          </a:p>
          <a:p>
            <a:pPr algn="l"/>
            <a:r>
              <a:rPr lang="en-US" sz="1800"/>
              <a:t>At the macro level: "the root causes" which would promote the eruption of violence: the ordering and changes of the international system, material deprivation or economic grievances, the processes of modernization or their interruption, political culture (in particular the social legitimacy of violence).</a:t>
            </a:r>
          </a:p>
          <a:p>
            <a:pPr algn="l"/>
            <a:endParaRPr lang="en-US" sz="1800"/>
          </a:p>
          <a:p>
            <a:pPr algn="l"/>
            <a:r>
              <a:rPr lang="en-US" sz="1800"/>
              <a:t>At the meso level: "violent" organizations arise from relational dynamics deployed at the level of political systems, opposition movements or even at the intersection between activists, repressive apparatus and counter-movements.</a:t>
            </a:r>
          </a:p>
          <a:p>
            <a:pPr algn="l"/>
            <a:endParaRPr lang="en-US" sz="1800"/>
          </a:p>
          <a:p>
            <a:pPr algn="l"/>
            <a:r>
              <a:rPr lang="en-US" sz="1800"/>
              <a:t>At the micro level: individuals socialized in flexible networks of activism or in the entourage of armed groups (past experiences, primary socializations, formal and informal networks of daily interaction) and decide to join armed groups if they see a a means of defending their points of view, of claiming a life of dignity and of rejecting “subordinate” identities, either out of pride or in reaction to the attacks or failures they have suffered. The violent radical engagement is characterized by the youthfulness of its participants. It appears as an individual response to a questioning of identity specific to certain adolescents or young adults who try to construct meaning by reference to a cause.</a:t>
            </a:r>
            <a:endParaRPr lang="it-IT"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
        <p:nvSpPr>
          <p:cNvPr id="14" name="Sottotitolo 3"/>
          <p:cNvSpPr txBox="1">
            <a:spLocks/>
          </p:cNvSpPr>
          <p:nvPr/>
        </p:nvSpPr>
        <p:spPr>
          <a:xfrm>
            <a:off x="2599495" y="234506"/>
            <a:ext cx="7574815" cy="94439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lnSpc>
                <a:spcPct val="170000"/>
              </a:lnSpc>
              <a:buFont typeface="Wingdings" pitchFamily="2" charset="2"/>
              <a:buNone/>
            </a:pPr>
            <a:endParaRPr lang="it-IT" b="1" dirty="0"/>
          </a:p>
        </p:txBody>
      </p:sp>
      <p:sp>
        <p:nvSpPr>
          <p:cNvPr id="16" name="CasellaDiTesto 15">
            <a:extLst>
              <a:ext uri="{FF2B5EF4-FFF2-40B4-BE49-F238E27FC236}">
                <a16:creationId xmlns:a16="http://schemas.microsoft.com/office/drawing/2014/main" id="{FC12B81A-CC96-4BED-9004-69B1460ED1D5}"/>
              </a:ext>
            </a:extLst>
          </p:cNvPr>
          <p:cNvSpPr txBox="1"/>
          <p:nvPr/>
        </p:nvSpPr>
        <p:spPr>
          <a:xfrm>
            <a:off x="3048000" y="426435"/>
            <a:ext cx="6096000" cy="646331"/>
          </a:xfrm>
          <a:prstGeom prst="rect">
            <a:avLst/>
          </a:prstGeom>
          <a:noFill/>
        </p:spPr>
        <p:txBody>
          <a:bodyPr wrap="square">
            <a:spAutoFit/>
          </a:bodyPr>
          <a:lstStyle/>
          <a:p>
            <a:r>
              <a:rPr lang="en-US" dirty="0"/>
              <a:t>CATEGORIZE IN SPORT, EVENTS LEADING TO MARGINALIZATION AND VIOLENT RADICALIZATION</a:t>
            </a:r>
            <a:endParaRPr lang="it-IT" dirty="0"/>
          </a:p>
        </p:txBody>
      </p:sp>
    </p:spTree>
    <p:extLst>
      <p:ext uri="{BB962C8B-B14F-4D97-AF65-F5344CB8AC3E}">
        <p14:creationId xmlns:p14="http://schemas.microsoft.com/office/powerpoint/2010/main" val="2724524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2193890" y="389210"/>
            <a:ext cx="8237998" cy="415391"/>
          </a:xfrm>
        </p:spPr>
        <p:txBody>
          <a:bodyPr>
            <a:noAutofit/>
          </a:bodyPr>
          <a:lstStyle/>
          <a:p>
            <a:pPr marL="0" indent="0">
              <a:buNone/>
            </a:pPr>
            <a:r>
              <a:rPr lang="en-US" sz="1600" b="1" dirty="0"/>
              <a:t>THE FOUR FORMS OF RADICALIZATION IN EUROPE AND THE WORLD</a:t>
            </a:r>
            <a:endParaRPr lang="it-IT" sz="1600" b="1"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1" y="6216126"/>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4" y="6192632"/>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6120877"/>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1295576" y="6172629"/>
            <a:ext cx="723900" cy="702945"/>
          </a:xfrm>
          <a:prstGeom prst="rect">
            <a:avLst/>
          </a:prstGeom>
        </p:spPr>
      </p:pic>
      <p:sp>
        <p:nvSpPr>
          <p:cNvPr id="15" name="Titolo 1"/>
          <p:cNvSpPr txBox="1">
            <a:spLocks/>
          </p:cNvSpPr>
          <p:nvPr/>
        </p:nvSpPr>
        <p:spPr>
          <a:xfrm>
            <a:off x="490971" y="1390650"/>
            <a:ext cx="10499805" cy="4658627"/>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a:t>Right-wing extremism: promotes spreads nationalism and racism. He discredits other nations, cultures and ethnic groups (debased). It is the questioning of human rights. Hence, right-wing extremists often use historical revisionism rejecting state migration and asylum policy. They are usually organized in small local groups; at the same time, they are part of international identity movements.</a:t>
            </a:r>
          </a:p>
          <a:p>
            <a:pPr algn="l"/>
            <a:endParaRPr lang="en-US" sz="1800"/>
          </a:p>
          <a:p>
            <a:pPr algn="l"/>
            <a:r>
              <a:rPr lang="en-US" sz="1800"/>
              <a:t>• Politico-religious extremism: This is the form of radicalization associated with a political reading of religion and the defense, through violent action, of a religious identity perceived as under attack (international conflicts, foreign policy, debates societal, etc.). This violent radicalization can find its roots in all religions; the religious follows a divine order, in which society and the State must subordinate themselves.</a:t>
            </a:r>
          </a:p>
          <a:p>
            <a:pPr algn="l"/>
            <a:endParaRPr lang="en-US" sz="1800"/>
          </a:p>
          <a:p>
            <a:pPr algn="l"/>
            <a:r>
              <a:rPr lang="en-US" sz="1800"/>
              <a:t>• Left-wing extremism: This is a form of radicalization mainly articulated around demands linked to anti-capitalism and the transformation of a political system perceived as a generator of social inequalities - these demands finding their culmination in violence. Left-wing extremism is ultimately linked with Marx / Engels theory and aims to abandon the existing system and replace it with a communist or anarchist system. It is often linked to anti-capitalism and the search for social equality for all.</a:t>
            </a:r>
          </a:p>
          <a:p>
            <a:pPr algn="l"/>
            <a:endParaRPr lang="en-US" sz="1800"/>
          </a:p>
          <a:p>
            <a:pPr algn="l"/>
            <a:r>
              <a:rPr lang="en-US" sz="1800"/>
              <a:t>• Other Forms of Extremism: Single Cause Extremism. It is essentially a single-cause form of radicalization. This category includes: environmental or animal rights extremists, environmentalists, anti-abortionists, certain homophobic or anti-feminist movements, or even ultra-individualist and autonomist extremists (Freeman on the Land or Sovereign Citizens) using violence to defend their own rights. cause.</a:t>
            </a:r>
            <a:endParaRPr lang="it-IT"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6136708"/>
            <a:ext cx="1618846" cy="774788"/>
          </a:xfrm>
          <a:prstGeom prst="rect">
            <a:avLst/>
          </a:prstGeom>
        </p:spPr>
      </p:pic>
    </p:spTree>
    <p:extLst>
      <p:ext uri="{BB962C8B-B14F-4D97-AF65-F5344CB8AC3E}">
        <p14:creationId xmlns:p14="http://schemas.microsoft.com/office/powerpoint/2010/main" val="2594913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4737207" y="499009"/>
            <a:ext cx="3427141" cy="415391"/>
          </a:xfrm>
        </p:spPr>
        <p:txBody>
          <a:bodyPr/>
          <a:lstStyle/>
          <a:p>
            <a:pPr marL="0" indent="0" algn="ctr">
              <a:buNone/>
            </a:pPr>
            <a:r>
              <a:rPr lang="fr-FR" b="1" dirty="0"/>
              <a:t>EXERCISE 1 </a:t>
            </a:r>
            <a:endParaRPr lang="it-IT" b="1"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798490" y="1443406"/>
            <a:ext cx="10344686" cy="1621766"/>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a:t>What are the prejudices that arise from the various extremist ideologies presented? Who are the target populations?</a:t>
            </a:r>
            <a:endParaRPr lang="it-IT" sz="2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Tree>
    <p:extLst>
      <p:ext uri="{BB962C8B-B14F-4D97-AF65-F5344CB8AC3E}">
        <p14:creationId xmlns:p14="http://schemas.microsoft.com/office/powerpoint/2010/main" val="1286785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4737207" y="499009"/>
            <a:ext cx="3427141" cy="415391"/>
          </a:xfrm>
        </p:spPr>
        <p:txBody>
          <a:bodyPr/>
          <a:lstStyle/>
          <a:p>
            <a:pPr marL="0" indent="0" algn="ctr">
              <a:buNone/>
            </a:pPr>
            <a:r>
              <a:rPr lang="fr-FR" b="1" dirty="0"/>
              <a:t>EXERCISE 2 </a:t>
            </a:r>
            <a:endParaRPr lang="it-IT" b="1"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436540" y="1223493"/>
            <a:ext cx="10344686" cy="360608"/>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t>Presentation of the main forms of manifestations of radicalization in sport.</a:t>
            </a:r>
            <a:endParaRPr lang="it-IT"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
        <p:nvSpPr>
          <p:cNvPr id="2" name="Rettangolo 1"/>
          <p:cNvSpPr/>
          <p:nvPr/>
        </p:nvSpPr>
        <p:spPr>
          <a:xfrm>
            <a:off x="436540" y="1818647"/>
            <a:ext cx="11489297" cy="4015266"/>
          </a:xfrm>
          <a:prstGeom prst="rect">
            <a:avLst/>
          </a:prstGeom>
        </p:spPr>
        <p:txBody>
          <a:bodyPr wrap="square">
            <a:spAutoFit/>
          </a:bodyPr>
          <a:lstStyle/>
          <a:p>
            <a:pPr algn="just">
              <a:lnSpc>
                <a:spcPct val="107000"/>
              </a:lnSpc>
              <a:spcAft>
                <a:spcPts val="800"/>
              </a:spcAft>
            </a:pPr>
            <a:r>
              <a:rPr lang="en-US" sz="1300"/>
              <a:t>1 - The behaviors and demands adopted by practitioners aiming to bring about a new “sporting order” which are situated between incivility and offense: discrimination towards other targeted practitioners, “ritual” practices contrary to ethics and culture of sport during sporting time and calling into question democratic principles (diversity, tolerance and freedom of choice)</a:t>
            </a:r>
          </a:p>
          <a:p>
            <a:pPr algn="just">
              <a:lnSpc>
                <a:spcPct val="107000"/>
              </a:lnSpc>
              <a:spcAft>
                <a:spcPts val="800"/>
              </a:spcAft>
            </a:pPr>
            <a:r>
              <a:rPr lang="en-US" sz="1300"/>
              <a:t>2 - individuals who practice sport as a preparation before the passage to violent action: Jihad or allowing to confront victoriously other clubs of "supporters" or "hooligans" concealing or not their intentions (phenomenon particularly observed in combat sports, MMA, team sports, bodybuilding, sport shooting)</a:t>
            </a:r>
          </a:p>
          <a:p>
            <a:pPr algn="just">
              <a:lnSpc>
                <a:spcPct val="107000"/>
              </a:lnSpc>
              <a:spcAft>
                <a:spcPts val="800"/>
              </a:spcAft>
            </a:pPr>
            <a:r>
              <a:rPr lang="en-US" sz="1300"/>
              <a:t>3 - individuals showing violent behavior (verbal / physical) against people who do not share their ideology (violence against athletes who refuse to cover their private parts when showering)</a:t>
            </a:r>
          </a:p>
          <a:p>
            <a:pPr algn="just">
              <a:lnSpc>
                <a:spcPct val="107000"/>
              </a:lnSpc>
              <a:spcAft>
                <a:spcPts val="800"/>
              </a:spcAft>
            </a:pPr>
            <a:r>
              <a:rPr lang="en-US" sz="1300"/>
              <a:t>4 - sports educators "agent" of radicalization who through their training practices encourage forms of communitarianism, in defiance of the values ​​of sport and democratic principles</a:t>
            </a:r>
          </a:p>
          <a:p>
            <a:pPr algn="just">
              <a:lnSpc>
                <a:spcPct val="107000"/>
              </a:lnSpc>
              <a:spcAft>
                <a:spcPts val="800"/>
              </a:spcAft>
            </a:pPr>
            <a:r>
              <a:rPr lang="en-US" sz="1300"/>
              <a:t>5 - the affirmation of demonstrations of ideological proselytism, particularly in the field of football, the most significant of which are due to clubs of “pseudo-supporters”, the “ultras”, organized in “small groups” around a “ Identity communitarianism ”accompanies the entry into radicalization of“ young people ”in search of strong emotions and assumes violence and right-wing extremism (anti-Semitism, homophobia, racism)</a:t>
            </a:r>
          </a:p>
          <a:p>
            <a:pPr algn="just">
              <a:lnSpc>
                <a:spcPct val="107000"/>
              </a:lnSpc>
              <a:spcAft>
                <a:spcPts val="800"/>
              </a:spcAft>
            </a:pPr>
            <a:r>
              <a:rPr lang="en-US" sz="1300"/>
              <a:t>6 - we must report the perpetrators of attacks targeting the sports sphere, its equipment, its audiences, its champions: the massacre of the Munich Olympics on September 5, 1972, the attack at the Stade de France on November 13, 2015, three explosions during the passage of the bus carrying the players of the German club Dortmund Borussia before a Champions League meeting in their city on April 11, 2017 ...</a:t>
            </a:r>
            <a:endParaRPr lang="en-US" sz="1300" dirty="0"/>
          </a:p>
        </p:txBody>
      </p:sp>
    </p:spTree>
    <p:extLst>
      <p:ext uri="{BB962C8B-B14F-4D97-AF65-F5344CB8AC3E}">
        <p14:creationId xmlns:p14="http://schemas.microsoft.com/office/powerpoint/2010/main" val="2795364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4737207" y="499009"/>
            <a:ext cx="3427141" cy="415391"/>
          </a:xfrm>
        </p:spPr>
        <p:txBody>
          <a:bodyPr/>
          <a:lstStyle/>
          <a:p>
            <a:pPr marL="0" indent="0">
              <a:buNone/>
            </a:pPr>
            <a:r>
              <a:rPr lang="fr-FR" dirty="0"/>
              <a:t>EXERCISE 3</a:t>
            </a: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952500" y="1981200"/>
            <a:ext cx="10190676" cy="2127160"/>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a:t>FROM THE ELEMENTS THAT APPEAR IN UNIT 2 OF MODULE 1 (PYRAMID OF THE RADICALIZATION PROCESS)</a:t>
            </a:r>
          </a:p>
          <a:p>
            <a:pPr algn="l"/>
            <a:endParaRPr lang="en-US" sz="1800"/>
          </a:p>
          <a:p>
            <a:pPr algn="l"/>
            <a:endParaRPr lang="en-US" sz="1800"/>
          </a:p>
          <a:p>
            <a:pPr algn="l"/>
            <a:r>
              <a:rPr lang="en-US" sz="1800"/>
              <a:t>To compare the observed manifestations of ideological proselytism in sport when these appear to generate discrimination or / and constitute an offense, a misdemeanor or a crime.</a:t>
            </a:r>
          </a:p>
          <a:p>
            <a:pPr algn="l"/>
            <a:endParaRPr lang="en-US" sz="1800"/>
          </a:p>
          <a:p>
            <a:pPr algn="l"/>
            <a:r>
              <a:rPr lang="en-US" sz="1800"/>
              <a:t>Classify the facts according to the level of the corresponding radicalization process.</a:t>
            </a:r>
            <a:endParaRPr lang="en-US"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Tree>
    <p:extLst>
      <p:ext uri="{BB962C8B-B14F-4D97-AF65-F5344CB8AC3E}">
        <p14:creationId xmlns:p14="http://schemas.microsoft.com/office/powerpoint/2010/main" val="3736560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2228045" y="499009"/>
            <a:ext cx="8553181" cy="415391"/>
          </a:xfrm>
        </p:spPr>
        <p:txBody>
          <a:bodyPr>
            <a:normAutofit fontScale="85000" lnSpcReduction="10000"/>
          </a:bodyPr>
          <a:lstStyle/>
          <a:p>
            <a:pPr marL="0" indent="0">
              <a:buNone/>
            </a:pPr>
            <a:r>
              <a:rPr lang="en-US" dirty="0"/>
              <a:t>THE DIFFICULTY OF A LEGAL QUALIFICATION OF FACTS OF RADICALIZATION</a:t>
            </a: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436539" y="1519707"/>
            <a:ext cx="11321871" cy="2949262"/>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a:t>The European Court tells us that “in a democratic society where several religions coexist within the same population, it may prove necessary to place limitations on religious freedom which are capable of reconciling the interests of the various groups and ensuring respect for each person's convictions ”. In other words, while attempting to convert others is allowed, it must not be accompanied by physical or psychological coercion. An offense, a misdemeanor, is only constituted if the actions meet one of the qualifications mentioned in the text: assault, threats, abuse of authority, machinations, culpable artifices or corruption. Mere insistence, even sustained, against an individual to convince him to exercise a cult does not constitute the offense.</a:t>
            </a:r>
          </a:p>
          <a:p>
            <a:pPr algn="l"/>
            <a:endParaRPr lang="en-US" sz="1800"/>
          </a:p>
          <a:p>
            <a:pPr algn="l"/>
            <a:r>
              <a:rPr lang="en-US" sz="1800"/>
              <a:t>The definition of the European Court also provides in its article 9 that the convention does not protect: “proselytizing of bad quality, such as an activity offering material or social advantages or the exercise of an excessive pressure with a view to get church memberships ”. It is considered that religious freedom includes "the right to try to convince one's neighbor", it no longer distinguishes between proselytism and true evangelization, but between proselytism of bad quality and proselytism of good quality.</a:t>
            </a:r>
            <a:endParaRPr lang="en-US"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Tree>
    <p:extLst>
      <p:ext uri="{BB962C8B-B14F-4D97-AF65-F5344CB8AC3E}">
        <p14:creationId xmlns:p14="http://schemas.microsoft.com/office/powerpoint/2010/main" val="1345709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4737207" y="499009"/>
            <a:ext cx="3427141" cy="415391"/>
          </a:xfrm>
        </p:spPr>
        <p:txBody>
          <a:bodyPr/>
          <a:lstStyle/>
          <a:p>
            <a:pPr marL="0" indent="0">
              <a:buNone/>
            </a:pPr>
            <a:r>
              <a:rPr lang="fr-FR" i="1" dirty="0"/>
              <a:t>IN CONCLUSION</a:t>
            </a:r>
            <a:r>
              <a:rPr lang="fr-FR" dirty="0"/>
              <a:t> </a:t>
            </a: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489362" y="1475946"/>
            <a:ext cx="11307650" cy="3062563"/>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a:t>It is important to distinguish between the abusive nature of proselytizing, proselytizing behavior and the overt character of religious affiliation. Religious proselytism is not just about wearing a religious dress or symbol. Unlike proselytizing religious behavior, which requires its author to take an active word or deed to convince others, the proselytizing religious sign does not imply any intention or maneuver. The sign produces a proselytizing effect by the very fact that it shows religious affiliation, that it is the support for the exteriorization of religious convictions.</a:t>
            </a:r>
          </a:p>
          <a:p>
            <a:pPr algn="l"/>
            <a:endParaRPr lang="en-US" sz="1800"/>
          </a:p>
          <a:p>
            <a:pPr algn="l"/>
            <a:r>
              <a:rPr lang="en-US" sz="1800"/>
              <a:t>Specific behaviors can occur, such as refusing to shake hands with a person of the opposite sex, to be with them in certain collective places, to work can constitute discrimination. If there is no legal rule imposing a determined rite of politeness and if the practices in this matter evolve according to the country, the ages, the social backgrounds, any behavior undermining the equality between women and men and the dignity of persons is unacceptable and may be regarded as discriminatory.</a:t>
            </a:r>
          </a:p>
          <a:p>
            <a:pPr algn="l"/>
            <a:r>
              <a:rPr lang="en-US" sz="1800"/>
              <a:t>In public service areas (sports facilities and public swimming pools, etc.), requests for non-mixing must be refused on the basis of the principle of equality between women and men and the prohibition of discrimination.</a:t>
            </a:r>
            <a:endParaRPr lang="it-IT"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
        <p:nvSpPr>
          <p:cNvPr id="2" name="Rettangolo 1"/>
          <p:cNvSpPr/>
          <p:nvPr/>
        </p:nvSpPr>
        <p:spPr>
          <a:xfrm>
            <a:off x="489362" y="4783280"/>
            <a:ext cx="11307650" cy="584775"/>
          </a:xfrm>
          <a:prstGeom prst="rect">
            <a:avLst/>
          </a:prstGeom>
        </p:spPr>
        <p:txBody>
          <a:bodyPr wrap="square">
            <a:spAutoFit/>
          </a:bodyPr>
          <a:lstStyle/>
          <a:p>
            <a:pPr algn="ctr"/>
            <a:r>
              <a:rPr lang="fr-FR" dirty="0"/>
              <a:t>Observatoire de la laïcité </a:t>
            </a:r>
          </a:p>
          <a:p>
            <a:pPr algn="ctr"/>
            <a:r>
              <a:rPr lang="fr-FR" sz="1400" dirty="0"/>
              <a:t>https://www.gouvernement.fr/sites/default/files/contenu/piece-jointe/2016/10/2._libertes_et_interdits_dans_le_cadre_laique_0.pdf</a:t>
            </a:r>
            <a:endParaRPr lang="it-IT" sz="1400" dirty="0"/>
          </a:p>
        </p:txBody>
      </p:sp>
    </p:spTree>
    <p:extLst>
      <p:ext uri="{BB962C8B-B14F-4D97-AF65-F5344CB8AC3E}">
        <p14:creationId xmlns:p14="http://schemas.microsoft.com/office/powerpoint/2010/main" val="140085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2932171728"/>
              </p:ext>
            </p:extLst>
          </p:nvPr>
        </p:nvGraphicFramePr>
        <p:xfrm>
          <a:off x="857250" y="956876"/>
          <a:ext cx="9923976" cy="4524419"/>
        </p:xfrm>
        <a:graphic>
          <a:graphicData uri="http://schemas.openxmlformats.org/drawingml/2006/table">
            <a:tbl>
              <a:tblPr firstRow="1" firstCol="1" bandRow="1">
                <a:tableStyleId>{5C22544A-7EE6-4342-B048-85BDC9FD1C3A}</a:tableStyleId>
              </a:tblPr>
              <a:tblGrid>
                <a:gridCol w="437305">
                  <a:extLst>
                    <a:ext uri="{9D8B030D-6E8A-4147-A177-3AD203B41FA5}">
                      <a16:colId xmlns:a16="http://schemas.microsoft.com/office/drawing/2014/main" val="20000"/>
                    </a:ext>
                  </a:extLst>
                </a:gridCol>
                <a:gridCol w="3430650">
                  <a:extLst>
                    <a:ext uri="{9D8B030D-6E8A-4147-A177-3AD203B41FA5}">
                      <a16:colId xmlns:a16="http://schemas.microsoft.com/office/drawing/2014/main" val="20001"/>
                    </a:ext>
                  </a:extLst>
                </a:gridCol>
                <a:gridCol w="3218978">
                  <a:extLst>
                    <a:ext uri="{9D8B030D-6E8A-4147-A177-3AD203B41FA5}">
                      <a16:colId xmlns:a16="http://schemas.microsoft.com/office/drawing/2014/main" val="20002"/>
                    </a:ext>
                  </a:extLst>
                </a:gridCol>
                <a:gridCol w="2837043">
                  <a:extLst>
                    <a:ext uri="{9D8B030D-6E8A-4147-A177-3AD203B41FA5}">
                      <a16:colId xmlns:a16="http://schemas.microsoft.com/office/drawing/2014/main" val="20003"/>
                    </a:ext>
                  </a:extLst>
                </a:gridCol>
              </a:tblGrid>
              <a:tr h="532773">
                <a:tc gridSpan="4">
                  <a:txBody>
                    <a:bodyPr/>
                    <a:lstStyle/>
                    <a:p>
                      <a:pPr>
                        <a:lnSpc>
                          <a:spcPct val="107000"/>
                        </a:lnSpc>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SUMMARY DESCRIPTION OF THE TRAINING</a:t>
                      </a:r>
                    </a:p>
                    <a:p>
                      <a:pPr>
                        <a:lnSpc>
                          <a:spcPct val="107000"/>
                        </a:lnSpc>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the youth or sport worker (facilitator mediator) is able to identify situations among the young people he supports in which stereotypes, prejudices and discrimination emerge. It identifies the situations, and analyzes the different components to consider avenues of intervention while guaranteeing a socialization framework in line with democratic values.</a:t>
                      </a:r>
                    </a:p>
                    <a:p>
                      <a:pPr>
                        <a:lnSpc>
                          <a:spcPct val="107000"/>
                        </a:lnSpc>
                        <a:spcAft>
                          <a:spcPts val="0"/>
                        </a:spcAft>
                      </a:pP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364" marR="44364" marT="0" marB="0"/>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180568">
                <a:tc rowSpan="2">
                  <a:txBody>
                    <a:bodyPr/>
                    <a:lstStyle/>
                    <a:p>
                      <a:pPr marL="71755" marR="71755" algn="ctr">
                        <a:lnSpc>
                          <a:spcPct val="107000"/>
                        </a:lnSpc>
                        <a:spcAft>
                          <a:spcPts val="0"/>
                        </a:spcAft>
                      </a:pPr>
                      <a:r>
                        <a:rPr lang="it-IT" sz="1000" dirty="0">
                          <a:effectLst/>
                          <a:latin typeface="Calibri" panose="020F0502020204030204" pitchFamily="34" charset="0"/>
                          <a:ea typeface="Calibri" panose="020F0502020204030204" pitchFamily="34" charset="0"/>
                          <a:cs typeface="Times New Roman" panose="02020603050405020304" pitchFamily="18" charset="0"/>
                        </a:rPr>
                        <a:t>Learning </a:t>
                      </a:r>
                      <a:r>
                        <a:rPr lang="it-IT" sz="1000" dirty="0" err="1">
                          <a:effectLst/>
                          <a:latin typeface="Calibri" panose="020F0502020204030204" pitchFamily="34" charset="0"/>
                          <a:ea typeface="Calibri" panose="020F0502020204030204" pitchFamily="34" charset="0"/>
                          <a:cs typeface="Times New Roman" panose="02020603050405020304" pitchFamily="18" charset="0"/>
                        </a:rPr>
                        <a:t>outcomes</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364" marR="44364" marT="0" marB="0" vert="vert270"/>
                </a:tc>
                <a:tc>
                  <a:txBody>
                    <a:bodyPr/>
                    <a:lstStyle/>
                    <a:p>
                      <a:pPr algn="ctr">
                        <a:lnSpc>
                          <a:spcPct val="107000"/>
                        </a:lnSpc>
                        <a:spcAft>
                          <a:spcPts val="0"/>
                        </a:spcAft>
                      </a:pPr>
                      <a:r>
                        <a:rPr lang="fr-FR" sz="1400" dirty="0" err="1">
                          <a:effectLst/>
                          <a:latin typeface="Calibri" panose="020F0502020204030204" pitchFamily="34" charset="0"/>
                          <a:ea typeface="Calibri" panose="020F0502020204030204" pitchFamily="34" charset="0"/>
                          <a:cs typeface="Times New Roman" panose="02020603050405020304" pitchFamily="18" charset="0"/>
                        </a:rPr>
                        <a:t>Knowledge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364" marR="44364" marT="0" marB="0"/>
                </a:tc>
                <a:tc>
                  <a:txBody>
                    <a:bodyPr/>
                    <a:lstStyle/>
                    <a:p>
                      <a:pPr algn="ctr">
                        <a:lnSpc>
                          <a:spcPct val="107000"/>
                        </a:lnSpc>
                        <a:spcAft>
                          <a:spcPts val="0"/>
                        </a:spcAft>
                      </a:pPr>
                      <a:r>
                        <a:rPr lang="fr-FR" sz="1400" dirty="0" err="1">
                          <a:effectLst/>
                          <a:latin typeface="Calibri" panose="020F0502020204030204" pitchFamily="34" charset="0"/>
                          <a:ea typeface="Calibri" panose="020F0502020204030204" pitchFamily="34" charset="0"/>
                          <a:cs typeface="Times New Roman" panose="02020603050405020304" pitchFamily="18" charset="0"/>
                        </a:rPr>
                        <a:t>Skills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364" marR="44364" marT="0" marB="0"/>
                </a:tc>
                <a:tc>
                  <a:txBody>
                    <a:bodyPr/>
                    <a:lstStyle/>
                    <a:p>
                      <a:pPr algn="ctr">
                        <a:lnSpc>
                          <a:spcPct val="107000"/>
                        </a:lnSpc>
                        <a:spcAft>
                          <a:spcPts val="0"/>
                        </a:spcAft>
                      </a:pPr>
                      <a:r>
                        <a:rPr lang="fr-FR" sz="1400" dirty="0" err="1">
                          <a:effectLst/>
                          <a:latin typeface="Calibri" panose="020F0502020204030204" pitchFamily="34" charset="0"/>
                          <a:ea typeface="Calibri" panose="020F0502020204030204" pitchFamily="34" charset="0"/>
                          <a:cs typeface="Times New Roman" panose="02020603050405020304" pitchFamily="18" charset="0"/>
                        </a:rPr>
                        <a:t>Implemetation</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364" marR="44364" marT="0" marB="0"/>
                </a:tc>
                <a:extLst>
                  <a:ext uri="{0D108BD9-81ED-4DB2-BD59-A6C34878D82A}">
                    <a16:rowId xmlns:a16="http://schemas.microsoft.com/office/drawing/2014/main" val="10001"/>
                  </a:ext>
                </a:extLst>
              </a:tr>
              <a:tr h="3611352">
                <a:tc vMerge="1">
                  <a:txBody>
                    <a:bodyPr/>
                    <a:lstStyle/>
                    <a:p>
                      <a:endParaRPr lang="it-IT"/>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t>Recognize the weight of prejudices and stereotypes and how these lead to the production of discrimination.</a:t>
                      </a:r>
                      <a:br>
                        <a:rPr lang="en-US" sz="1000" dirty="0"/>
                      </a:br>
                      <a:r>
                        <a:rPr lang="en-US" sz="1000" dirty="0"/>
                        <a:t/>
                      </a:r>
                      <a:br>
                        <a:rPr lang="en-US" sz="1000" dirty="0"/>
                      </a:br>
                      <a:r>
                        <a:rPr lang="en-US" sz="1000" dirty="0"/>
                        <a:t>Allow learners to understand the social relationships in accordance with the functioning of sport (and democratic societies).</a:t>
                      </a:r>
                      <a:br>
                        <a:rPr lang="en-US" sz="1000" dirty="0"/>
                      </a:br>
                      <a:r>
                        <a:rPr lang="en-US" sz="1000" dirty="0"/>
                        <a:t/>
                      </a:r>
                      <a:br>
                        <a:rPr lang="en-US" sz="1000" dirty="0"/>
                      </a:br>
                      <a:r>
                        <a:rPr lang="en-US" sz="1000" dirty="0"/>
                        <a:t>Identify the stereotypes and prejudices present in the rhetoric specific to the speeches which relate to the extremist ideologies which are the basis of discrimination.</a:t>
                      </a:r>
                      <a:br>
                        <a:rPr lang="en-US" sz="1000" dirty="0"/>
                      </a:br>
                      <a:r>
                        <a:rPr lang="en-US" sz="1000" dirty="0"/>
                        <a:t/>
                      </a:r>
                      <a:br>
                        <a:rPr lang="en-US" sz="1000" dirty="0"/>
                      </a:br>
                      <a:r>
                        <a:rPr lang="en-US" sz="1000" dirty="0"/>
                        <a:t>Ethics of sport and values of democratic societies (diversity, tolerance and free choice).</a:t>
                      </a:r>
                    </a:p>
                    <a:p>
                      <a:pPr>
                        <a:lnSpc>
                          <a:spcPct val="107000"/>
                        </a:lnSpc>
                        <a:spcAft>
                          <a:spcPts val="0"/>
                        </a:spcAft>
                      </a:pP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364" marR="4436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t>Identify in its practice, the emergence of a fact, of an event contrary to the principles of sport and the questions that this poses for youth and sport stakeholders.</a:t>
                      </a:r>
                      <a:br>
                        <a:rPr lang="en-US" sz="1000" dirty="0"/>
                      </a:br>
                      <a:r>
                        <a:rPr lang="en-US" sz="1000" dirty="0"/>
                        <a:t/>
                      </a:r>
                      <a:br>
                        <a:rPr lang="en-US" sz="1000" dirty="0"/>
                      </a:br>
                      <a:r>
                        <a:rPr lang="en-US" sz="1000" dirty="0"/>
                        <a:t>Become aware of your own stereotypes. Identify situations in sport where prejudice and stereotypes emerge.</a:t>
                      </a:r>
                      <a:br>
                        <a:rPr lang="en-US" sz="1000" dirty="0"/>
                      </a:br>
                      <a:r>
                        <a:rPr lang="en-US" sz="1000" dirty="0"/>
                        <a:t/>
                      </a:r>
                      <a:br>
                        <a:rPr lang="en-US" sz="1000" dirty="0"/>
                      </a:br>
                      <a:r>
                        <a:rPr lang="en-US" sz="1000" dirty="0"/>
                        <a:t>Question a situation, alone and in a team, and consider the consequences on the young person, his family, the team, "living together" by deconstructing stereotypes and prejudices</a:t>
                      </a:r>
                      <a:br>
                        <a:rPr lang="en-US" sz="1000" dirty="0"/>
                      </a:br>
                      <a:r>
                        <a:rPr lang="en-US" sz="1000" dirty="0"/>
                        <a:t/>
                      </a:r>
                      <a:br>
                        <a:rPr lang="en-US" sz="1000" dirty="0"/>
                      </a:br>
                      <a:r>
                        <a:rPr lang="en-US" sz="1000" dirty="0"/>
                        <a:t>Identify manifestations of radicalization leading to marginalization and violence.</a:t>
                      </a:r>
                      <a:br>
                        <a:rPr lang="en-US" sz="1000" dirty="0"/>
                      </a:br>
                      <a:r>
                        <a:rPr lang="en-US" sz="1000" dirty="0"/>
                        <a:t/>
                      </a:r>
                      <a:br>
                        <a:rPr lang="en-US" sz="1000" dirty="0"/>
                      </a:br>
                      <a:r>
                        <a:rPr lang="en-US" sz="1000" dirty="0"/>
                        <a:t>Identify the facts, attitudes or behaviors that characterize attachment to an extremist ideology.</a:t>
                      </a:r>
                    </a:p>
                    <a:p>
                      <a:pPr>
                        <a:lnSpc>
                          <a:spcPct val="107000"/>
                        </a:lnSpc>
                        <a:spcAft>
                          <a:spcPts val="0"/>
                        </a:spcAft>
                      </a:pP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364" marR="44364" marT="0" marB="0"/>
                </a:tc>
                <a:tc>
                  <a:txBody>
                    <a:bodyPr/>
                    <a:lstStyle/>
                    <a:p>
                      <a:pPr>
                        <a:lnSpc>
                          <a:spcPct val="107000"/>
                        </a:lnSpc>
                        <a:spcAft>
                          <a:spcPts val="0"/>
                        </a:spcAft>
                      </a:pPr>
                      <a:r>
                        <a:rPr lang="fr-FR" sz="1000" dirty="0">
                          <a:effectLst/>
                        </a:rPr>
                        <a:t> </a:t>
                      </a:r>
                      <a:endParaRPr lang="it-IT" sz="1000" dirty="0">
                        <a:effectLst/>
                      </a:endParaRPr>
                    </a:p>
                    <a:p>
                      <a:pPr>
                        <a:lnSpc>
                          <a:spcPct val="107000"/>
                        </a:lnSpc>
                        <a:spcAft>
                          <a:spcPts val="0"/>
                        </a:spcAft>
                      </a:pPr>
                      <a:r>
                        <a:rPr lang="fr-FR" sz="1000" dirty="0">
                          <a:effectLst/>
                        </a:rPr>
                        <a:t> </a:t>
                      </a:r>
                      <a:r>
                        <a:rPr lang="en-US" sz="1000" dirty="0">
                          <a:effectLst/>
                        </a:rPr>
                        <a:t>Discuss the impact of discrimination on the structuring of society and on the behavior of individuals</a:t>
                      </a:r>
                    </a:p>
                    <a:p>
                      <a:pPr>
                        <a:lnSpc>
                          <a:spcPct val="107000"/>
                        </a:lnSpc>
                        <a:spcAft>
                          <a:spcPts val="0"/>
                        </a:spcAft>
                      </a:pPr>
                      <a:endParaRPr lang="en-US" sz="1000" dirty="0">
                        <a:effectLst/>
                      </a:endParaRPr>
                    </a:p>
                    <a:p>
                      <a:pPr>
                        <a:lnSpc>
                          <a:spcPct val="107000"/>
                        </a:lnSpc>
                        <a:spcAft>
                          <a:spcPts val="0"/>
                        </a:spcAft>
                      </a:pPr>
                      <a:r>
                        <a:rPr lang="en-US" sz="1000" dirty="0">
                          <a:effectLst/>
                        </a:rPr>
                        <a:t>Discuss the impact of one's own beliefs and the beliefs of the different team members on reading stereotypes and prejudices.</a:t>
                      </a:r>
                    </a:p>
                    <a:p>
                      <a:pPr>
                        <a:lnSpc>
                          <a:spcPct val="107000"/>
                        </a:lnSpc>
                        <a:spcAft>
                          <a:spcPts val="0"/>
                        </a:spcAft>
                      </a:pPr>
                      <a:endParaRPr lang="en-US" sz="1000" dirty="0">
                        <a:effectLst/>
                      </a:endParaRPr>
                    </a:p>
                    <a:p>
                      <a:pPr>
                        <a:lnSpc>
                          <a:spcPct val="107000"/>
                        </a:lnSpc>
                        <a:spcAft>
                          <a:spcPts val="0"/>
                        </a:spcAft>
                      </a:pPr>
                      <a:r>
                        <a:rPr lang="en-US" sz="1000" dirty="0">
                          <a:effectLst/>
                        </a:rPr>
                        <a:t>Share experiences to identify the place of beliefs of all kinds in practice (with young people, in teams) and set up an educational framework to fight against stereotypes, prejudices and discrimination.</a:t>
                      </a:r>
                    </a:p>
                    <a:p>
                      <a:pPr>
                        <a:lnSpc>
                          <a:spcPct val="107000"/>
                        </a:lnSpc>
                        <a:spcAft>
                          <a:spcPts val="0"/>
                        </a:spcAft>
                      </a:pP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364" marR="44364"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49124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08BFA3-C898-42F5-8212-D476D2723C03}"/>
              </a:ext>
            </a:extLst>
          </p:cNvPr>
          <p:cNvSpPr>
            <a:spLocks noGrp="1"/>
          </p:cNvSpPr>
          <p:nvPr>
            <p:ph type="ctrTitle"/>
          </p:nvPr>
        </p:nvSpPr>
        <p:spPr/>
        <p:txBody>
          <a:bodyPr>
            <a:normAutofit fontScale="90000"/>
          </a:bodyPr>
          <a:lstStyle/>
          <a:p>
            <a:pPr algn="ctr"/>
            <a:r>
              <a:rPr lang="it-IT" b="1"/>
              <a:t/>
            </a:r>
            <a:br>
              <a:rPr lang="it-IT" b="1"/>
            </a:br>
            <a:r>
              <a:rPr lang="it-IT" b="1"/>
              <a:t>THANKS</a:t>
            </a:r>
            <a:r>
              <a:rPr lang="it-IT" b="1" dirty="0"/>
              <a:t/>
            </a:r>
            <a:br>
              <a:rPr lang="it-IT" b="1" dirty="0"/>
            </a:b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1770" y="207222"/>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4" name="Sottotitolo 2"/>
          <p:cNvSpPr txBox="1">
            <a:spLocks/>
          </p:cNvSpPr>
          <p:nvPr/>
        </p:nvSpPr>
        <p:spPr>
          <a:xfrm>
            <a:off x="3026535" y="797379"/>
            <a:ext cx="5869333" cy="1145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p>
        </p:txBody>
      </p:sp>
      <p:pic>
        <p:nvPicPr>
          <p:cNvPr id="4" name="Immagine 3">
            <a:extLst>
              <a:ext uri="{FF2B5EF4-FFF2-40B4-BE49-F238E27FC236}">
                <a16:creationId xmlns:a16="http://schemas.microsoft.com/office/drawing/2014/main" id="{6D02E4FA-3C92-4CFD-A517-560A8510F6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4298" y="5900630"/>
            <a:ext cx="1618846" cy="774788"/>
          </a:xfrm>
          <a:prstGeom prst="rect">
            <a:avLst/>
          </a:prstGeom>
        </p:spPr>
      </p:pic>
    </p:spTree>
    <p:extLst>
      <p:ext uri="{BB962C8B-B14F-4D97-AF65-F5344CB8AC3E}">
        <p14:creationId xmlns:p14="http://schemas.microsoft.com/office/powerpoint/2010/main" val="360034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2599495" y="292947"/>
            <a:ext cx="7600573" cy="707178"/>
          </a:xfrm>
        </p:spPr>
        <p:txBody>
          <a:bodyPr>
            <a:normAutofit fontScale="92500" lnSpcReduction="10000"/>
          </a:bodyPr>
          <a:lstStyle/>
          <a:p>
            <a:pPr marL="0" indent="0" algn="ctr">
              <a:buNone/>
            </a:pPr>
            <a:r>
              <a:rPr lang="en-US" dirty="0"/>
              <a:t>SPORT AND DEMOCRATIC SOCIETY</a:t>
            </a:r>
          </a:p>
          <a:p>
            <a:pPr marL="0" indent="0" algn="ctr">
              <a:buNone/>
            </a:pPr>
            <a:r>
              <a:rPr lang="en-US" dirty="0"/>
              <a:t>UNIT 1: BE ABLE TO FIGHT AGAINST DISCRIMINATION</a:t>
            </a: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989889" y="2216138"/>
            <a:ext cx="9923976" cy="1660402"/>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800" dirty="0"/>
          </a:p>
          <a:p>
            <a:pPr algn="l"/>
            <a:endParaRPr lang="en-US" sz="1800" dirty="0"/>
          </a:p>
          <a:p>
            <a:pPr algn="l"/>
            <a:r>
              <a:rPr lang="en-US" sz="1800" dirty="0"/>
              <a:t>Objectives</a:t>
            </a:r>
          </a:p>
          <a:p>
            <a:pPr algn="l"/>
            <a:endParaRPr lang="en-US" sz="1800" dirty="0"/>
          </a:p>
          <a:p>
            <a:pPr algn="l"/>
            <a:r>
              <a:rPr lang="en-US" sz="1800" dirty="0"/>
              <a:t>1 - Know the different criteria of "discrimination". To date, the law and international conventions to which democratic nations adhere recognize 25 criteria of discrimination.</a:t>
            </a:r>
          </a:p>
          <a:p>
            <a:pPr algn="l"/>
            <a:endParaRPr lang="en-US" sz="1800" dirty="0"/>
          </a:p>
          <a:p>
            <a:pPr algn="l"/>
            <a:endParaRPr lang="en-US" sz="1800" dirty="0"/>
          </a:p>
          <a:p>
            <a:pPr algn="l"/>
            <a:r>
              <a:rPr lang="en-US" sz="1800" dirty="0"/>
              <a:t>2 - This module should enable the animators / educators to know the major prejudices and stereotypes which circulate in sport and which can generate discrimination.</a:t>
            </a:r>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pic>
        <p:nvPicPr>
          <p:cNvPr id="3" name="Immagine 2">
            <a:extLst>
              <a:ext uri="{FF2B5EF4-FFF2-40B4-BE49-F238E27FC236}">
                <a16:creationId xmlns:a16="http://schemas.microsoft.com/office/drawing/2014/main" id="{8FCB8953-5CBA-4F4E-9583-5BC6EE9654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1537" y="4026024"/>
            <a:ext cx="2828925" cy="1609725"/>
          </a:xfrm>
          <a:prstGeom prst="rect">
            <a:avLst/>
          </a:prstGeom>
        </p:spPr>
      </p:pic>
    </p:spTree>
    <p:extLst>
      <p:ext uri="{BB962C8B-B14F-4D97-AF65-F5344CB8AC3E}">
        <p14:creationId xmlns:p14="http://schemas.microsoft.com/office/powerpoint/2010/main" val="34485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1475413" y="1110192"/>
            <a:ext cx="9515363" cy="4280078"/>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t>SPORT AND DEMOCRATIC SOCIETY</a:t>
            </a:r>
          </a:p>
          <a:p>
            <a:pPr algn="l"/>
            <a:r>
              <a:rPr lang="en-US" sz="1800" dirty="0"/>
              <a:t>UNIT 1: BE ABLE TO FIGHT AGAINST DISCRIMINATION</a:t>
            </a:r>
            <a:endParaRPr lang="fr-FR" sz="1800" dirty="0"/>
          </a:p>
          <a:p>
            <a:pPr algn="l"/>
            <a:endParaRPr lang="fr-FR" sz="1800" dirty="0"/>
          </a:p>
          <a:p>
            <a:pPr algn="l"/>
            <a:r>
              <a:rPr lang="en-US" sz="1800" dirty="0"/>
              <a:t>The differentiations become “discriminatory” when the selection is made according to illegitimate or illegal criteria.</a:t>
            </a:r>
          </a:p>
          <a:p>
            <a:pPr algn="l"/>
            <a:endParaRPr lang="en-US" sz="1800" dirty="0"/>
          </a:p>
          <a:p>
            <a:pPr algn="l"/>
            <a:r>
              <a:rPr lang="en-US" sz="1800" dirty="0"/>
              <a:t>We could not tolerate that the practice of sport could condone rejection behaviors linked to sexual orientation, morals, religious convictions or even to their origin.</a:t>
            </a:r>
          </a:p>
          <a:p>
            <a:pPr algn="l"/>
            <a:endParaRPr lang="en-US" sz="1800" dirty="0"/>
          </a:p>
          <a:p>
            <a:pPr algn="l"/>
            <a:r>
              <a:rPr lang="en-US" sz="1800" dirty="0"/>
              <a:t>Whether in leisure or high-level practice, these behaviors should not exist. And if not, they must disappear and failing that, be punished. Legally, this unequal treatment is reprehensible if it is based on a criterion prohibited by law.</a:t>
            </a:r>
          </a:p>
          <a:p>
            <a:pPr algn="l"/>
            <a:endParaRPr lang="en-US" sz="1800" dirty="0"/>
          </a:p>
          <a:p>
            <a:pPr algn="l"/>
            <a:r>
              <a:rPr lang="en-US" sz="1800" dirty="0"/>
              <a:t>To feel hatred, fear, incomprehension or to judge a person as inferior, unsuitable or dangerous is not enough to characterize discrimination. For that to happen, there must be an act that brings about a difference in treatment in a similar situation. This is what makes it possible to distinguish discrimination from violence (even if discrimination produces at least symbolic violence) or even racism, sexism or homophobia (which refer to perceptions of the other that do not are not necessarily accompanied by discriminatory acts).</a:t>
            </a:r>
          </a:p>
          <a:p>
            <a:pPr algn="l"/>
            <a:endParaRPr lang="fr-FR"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
        <p:nvSpPr>
          <p:cNvPr id="14" name="Sottotitolo 3"/>
          <p:cNvSpPr txBox="1">
            <a:spLocks/>
          </p:cNvSpPr>
          <p:nvPr/>
        </p:nvSpPr>
        <p:spPr>
          <a:xfrm>
            <a:off x="2599495" y="292947"/>
            <a:ext cx="7600573" cy="70717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endParaRPr lang="it-IT" dirty="0"/>
          </a:p>
        </p:txBody>
      </p:sp>
    </p:spTree>
    <p:extLst>
      <p:ext uri="{BB962C8B-B14F-4D97-AF65-F5344CB8AC3E}">
        <p14:creationId xmlns:p14="http://schemas.microsoft.com/office/powerpoint/2010/main" val="246306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3894895" y="499009"/>
            <a:ext cx="4269453" cy="415391"/>
          </a:xfrm>
        </p:spPr>
        <p:txBody>
          <a:bodyPr>
            <a:normAutofit/>
          </a:bodyPr>
          <a:lstStyle/>
          <a:p>
            <a:pPr marL="0" indent="0">
              <a:buNone/>
            </a:pPr>
            <a:r>
              <a:rPr lang="it-IT" dirty="0"/>
              <a:t>SPORT FOR THE CITIZEN</a:t>
            </a:r>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1219200" y="1110192"/>
            <a:ext cx="9923976" cy="3437687"/>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a:t>The development of citizenship, social ties and solidarity is not straightforward:</a:t>
            </a:r>
          </a:p>
          <a:p>
            <a:pPr algn="l"/>
            <a:r>
              <a:rPr lang="en-US" sz="1800"/>
              <a:t>- civility or mutual and tolerant recognition of individuals among themselves;</a:t>
            </a:r>
          </a:p>
          <a:p>
            <a:pPr algn="l"/>
            <a:r>
              <a:rPr lang="en-US" sz="1800"/>
              <a:t>- good citizenship, which means respect for the laws and rules in force, and more generally the active behavior of the citizen in daily and public life;</a:t>
            </a:r>
          </a:p>
          <a:p>
            <a:pPr algn="l"/>
            <a:r>
              <a:rPr lang="en-US" sz="1800"/>
              <a:t>- solidarity, which corresponds to an attitude of openness to others illustrating the republican principle of fraternity and which is reflected on a daily basis by a group of men and women attached to a common project.</a:t>
            </a:r>
          </a:p>
          <a:p>
            <a:pPr algn="l"/>
            <a:endParaRPr lang="en-US" sz="1800"/>
          </a:p>
          <a:p>
            <a:pPr algn="l"/>
            <a:r>
              <a:rPr lang="en-US" sz="1800"/>
              <a:t>It is necessary to remember that citizenship revolves around values, standards, practices and the structuring of social ties. Sport is particularly mobilized on questions of citizenship</a:t>
            </a:r>
          </a:p>
          <a:p>
            <a:pPr algn="l"/>
            <a:endParaRPr lang="en-US" sz="1800"/>
          </a:p>
          <a:p>
            <a:pPr algn="l"/>
            <a:r>
              <a:rPr lang="en-US" sz="1800"/>
              <a:t>Citizenship implies first of all aiming for the common good, the general interest, from the exercise of one's "freedom of participation", exercising one's autonomy of judgment towards others by measuring the potential effects. It is based on equality of dignity and capacity for action of individual citizens. The values ​​are therefore solidarity, freedom, equality and responsibility.</a:t>
            </a:r>
            <a:endParaRPr lang="en-US"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pic>
        <p:nvPicPr>
          <p:cNvPr id="3" name="Immagine 2">
            <a:extLst>
              <a:ext uri="{FF2B5EF4-FFF2-40B4-BE49-F238E27FC236}">
                <a16:creationId xmlns:a16="http://schemas.microsoft.com/office/drawing/2014/main" id="{EE59C1D4-CABE-45E9-B979-A73568E838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15795" y="4480597"/>
            <a:ext cx="4027652" cy="1371919"/>
          </a:xfrm>
          <a:prstGeom prst="rect">
            <a:avLst/>
          </a:prstGeom>
        </p:spPr>
      </p:pic>
    </p:spTree>
    <p:extLst>
      <p:ext uri="{BB962C8B-B14F-4D97-AF65-F5344CB8AC3E}">
        <p14:creationId xmlns:p14="http://schemas.microsoft.com/office/powerpoint/2010/main" val="144705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3894895" y="499009"/>
            <a:ext cx="4269453" cy="415391"/>
          </a:xfrm>
        </p:spPr>
        <p:txBody>
          <a:bodyPr>
            <a:noAutofit/>
          </a:bodyPr>
          <a:lstStyle/>
          <a:p>
            <a:pPr marL="0" indent="0">
              <a:buNone/>
            </a:pPr>
            <a:r>
              <a:rPr lang="it-IT" sz="1800" b="1" dirty="0"/>
              <a:t>MARSHALL CLASSIFICATION</a:t>
            </a:r>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1219200" y="1443405"/>
            <a:ext cx="9923976" cy="3579355"/>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buFont typeface="Wingdings" panose="05000000000000000000" pitchFamily="2" charset="2"/>
              <a:buChar char="Ø"/>
            </a:pPr>
            <a:r>
              <a:rPr lang="en-US" sz="1800"/>
              <a:t>civil rights (freedom to think, move around, protection of privacy, property ...),</a:t>
            </a:r>
          </a:p>
          <a:p>
            <a:pPr marL="285750" indent="-285750" algn="l">
              <a:buFont typeface="Wingdings" panose="05000000000000000000" pitchFamily="2" charset="2"/>
              <a:buChar char="Ø"/>
            </a:pPr>
            <a:r>
              <a:rPr lang="en-US" sz="1800"/>
              <a:t>political rights (right to appoint leaders, to be a candidate ...),</a:t>
            </a:r>
          </a:p>
          <a:p>
            <a:pPr marL="285750" indent="-285750" algn="l">
              <a:buFont typeface="Wingdings" panose="05000000000000000000" pitchFamily="2" charset="2"/>
              <a:buChar char="Ø"/>
            </a:pPr>
            <a:r>
              <a:rPr lang="en-US" sz="1800"/>
              <a:t>social rights (health, education, work, housing ...);</a:t>
            </a:r>
          </a:p>
          <a:p>
            <a:pPr marL="285750" indent="-285750" algn="l">
              <a:buFont typeface="Wingdings" panose="05000000000000000000" pitchFamily="2" charset="2"/>
              <a:buChar char="Ø"/>
            </a:pPr>
            <a:r>
              <a:rPr lang="en-US" sz="1800"/>
              <a:t>duties of respect for social rules, of participation in social life ... (civility).</a:t>
            </a:r>
          </a:p>
          <a:p>
            <a:pPr marL="285750" indent="-285750" algn="l">
              <a:buFont typeface="Wingdings" panose="05000000000000000000" pitchFamily="2" charset="2"/>
              <a:buChar char="Ø"/>
            </a:pPr>
            <a:endParaRPr lang="en-US" sz="1800"/>
          </a:p>
          <a:p>
            <a:pPr marL="285750" indent="-285750" algn="l">
              <a:buFont typeface="Wingdings" panose="05000000000000000000" pitchFamily="2" charset="2"/>
              <a:buChar char="Ø"/>
            </a:pPr>
            <a:r>
              <a:rPr lang="en-US" sz="1800"/>
              <a:t>A social practice designates an activity carried out by one or more individuals on a recurring basis in accordance or not with standards.</a:t>
            </a:r>
          </a:p>
          <a:p>
            <a:pPr marL="285750" indent="-285750" algn="l">
              <a:buFont typeface="Wingdings" panose="05000000000000000000" pitchFamily="2" charset="2"/>
              <a:buChar char="Ø"/>
            </a:pPr>
            <a:endParaRPr lang="en-US" sz="1800"/>
          </a:p>
          <a:p>
            <a:pPr marL="285750" indent="-285750" algn="l">
              <a:buFont typeface="Wingdings" panose="05000000000000000000" pitchFamily="2" charset="2"/>
              <a:buChar char="Ø"/>
            </a:pPr>
            <a:r>
              <a:rPr lang="en-US" sz="1800"/>
              <a:t>Citizen practices = exercise of rights and duties.</a:t>
            </a:r>
          </a:p>
          <a:p>
            <a:pPr marL="285750" indent="-285750" algn="l">
              <a:buFont typeface="Wingdings" panose="05000000000000000000" pitchFamily="2" charset="2"/>
              <a:buChar char="Ø"/>
            </a:pPr>
            <a:endParaRPr lang="en-US" sz="1800"/>
          </a:p>
          <a:p>
            <a:pPr marL="285750" indent="-285750" algn="l">
              <a:buFont typeface="Wingdings" panose="05000000000000000000" pitchFamily="2" charset="2"/>
              <a:buChar char="Ø"/>
            </a:pPr>
            <a:r>
              <a:rPr lang="en-US" sz="1800"/>
              <a:t>First, exercise of participation in public life in a “conventional” way, within the political framework explicitly dedicated to this purpose (elections) or “unconventional” in broader frameworks allowing the expression of the values and standards of citizenship (associations, collective actions ...).</a:t>
            </a:r>
            <a:endParaRPr lang="it-IT"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Tree>
    <p:extLst>
      <p:ext uri="{BB962C8B-B14F-4D97-AF65-F5344CB8AC3E}">
        <p14:creationId xmlns:p14="http://schemas.microsoft.com/office/powerpoint/2010/main" val="347310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3541691" y="499009"/>
            <a:ext cx="4622658" cy="415391"/>
          </a:xfrm>
        </p:spPr>
        <p:txBody>
          <a:bodyPr>
            <a:normAutofit/>
          </a:bodyPr>
          <a:lstStyle/>
          <a:p>
            <a:pPr marL="0" indent="0">
              <a:buNone/>
            </a:pPr>
            <a:r>
              <a:rPr lang="fr-FR" b="1" i="1" dirty="0"/>
              <a:t>A SOCIAL STRUCTURING</a:t>
            </a:r>
            <a:endParaRPr lang="it-IT" b="1"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1285460" y="2076450"/>
            <a:ext cx="10219665" cy="2975288"/>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a:t>Citizenship implies a way of understanding the relationship with others ("civic spirit") and feeds a form of social bond between individuals who identify with a community ("community of citizens"), the status of citizen is most often assigned. , the exception being constituted by naturalization.</a:t>
            </a:r>
          </a:p>
          <a:p>
            <a:pPr algn="l"/>
            <a:endParaRPr lang="en-US" sz="1800"/>
          </a:p>
          <a:p>
            <a:pPr algn="l"/>
            <a:r>
              <a:rPr lang="en-US" sz="1800"/>
              <a:t>The stereotype fulfills an important cognitive function: in the face of the abundance of information he receives, the individual simplifies the surrounding reality, categorizes it and classifies it. Categorization is therefore an automatic process. It is the categorization process that governs stereotypes. Categorization is a major process in the construction of Social Identity.</a:t>
            </a:r>
          </a:p>
          <a:p>
            <a:pPr algn="l"/>
            <a:endParaRPr lang="en-US" sz="1800"/>
          </a:p>
          <a:p>
            <a:pPr algn="l"/>
            <a:r>
              <a:rPr lang="en-US" sz="1800"/>
              <a:t>“Stereotypes are shared beliefs about the personal characteristics of a group of people, LEYENS”. What defines the stereotype is its consensual dimension. To measure stereotypes in a concrete way, we will submit to the subject a list of traits concerning a group and the stereotype will be defined from the most massively chosen items (propositions).</a:t>
            </a:r>
            <a:endParaRPr lang="en-US"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Tree>
    <p:extLst>
      <p:ext uri="{BB962C8B-B14F-4D97-AF65-F5344CB8AC3E}">
        <p14:creationId xmlns:p14="http://schemas.microsoft.com/office/powerpoint/2010/main" val="40674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2717442" y="499009"/>
            <a:ext cx="6632620" cy="415391"/>
          </a:xfrm>
        </p:spPr>
        <p:txBody>
          <a:bodyPr>
            <a:noAutofit/>
          </a:bodyPr>
          <a:lstStyle/>
          <a:p>
            <a:pPr marL="0" indent="0">
              <a:buNone/>
            </a:pPr>
            <a:r>
              <a:rPr lang="fr-FR" b="1" dirty="0"/>
              <a:t>   </a:t>
            </a:r>
            <a:r>
              <a:rPr lang="en-US" b="1" dirty="0"/>
              <a:t>SIMPLIFY REALITY BY DEFORMING IT</a:t>
            </a:r>
            <a:endParaRPr lang="it-IT" b="1"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1219200" y="1293369"/>
            <a:ext cx="9923976" cy="4040631"/>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a:t>From stereotypes to prejudices:</a:t>
            </a:r>
          </a:p>
          <a:p>
            <a:pPr algn="l"/>
            <a:r>
              <a:rPr lang="en-US" sz="1800"/>
              <a:t>Prejudices result from the same process of categorizing and classifying humanity.</a:t>
            </a:r>
          </a:p>
          <a:p>
            <a:pPr algn="l"/>
            <a:r>
              <a:rPr lang="en-US" sz="1800"/>
              <a:t>They are based on subjective elements, often linked to stereotypical representations, and cross objective data such as physique, age, social status, religion, origin, etc. An individual will therefore be judged on the basis of this opinion applying, by amalgamation, to all the presumed members of his category, this one being able to be constituted on multiple criteria (rich, black, women, Belgians, blond ... ).</a:t>
            </a:r>
          </a:p>
          <a:p>
            <a:pPr algn="l"/>
            <a:r>
              <a:rPr lang="en-US" sz="1800"/>
              <a:t>Thus, the individual is not evaluated with regard to his personality and his own traits, physical or moral, but on those attributed to all of his congeners.</a:t>
            </a:r>
          </a:p>
          <a:p>
            <a:pPr algn="l"/>
            <a:endParaRPr lang="en-US" sz="1800"/>
          </a:p>
          <a:p>
            <a:pPr algn="l"/>
            <a:r>
              <a:rPr lang="en-US" sz="1800"/>
              <a:t>Action against racism and anti-Semitism often takes the path of combating stereotypes and prejudices. But other forms of prejudice exist, for example the unconditional acceptance and the propagation of certain beliefs set up in indisputable principles, in absolute truths: English is THE international language, we cannot teach a language without its culture, etc. .</a:t>
            </a:r>
          </a:p>
          <a:p>
            <a:pPr algn="l"/>
            <a:r>
              <a:rPr lang="en-US" sz="1800"/>
              <a:t>These automated or simplified representations, this globalization or generalization of a perceived reality, can certainly allow us to live in society but not to change it.</a:t>
            </a:r>
            <a:endParaRPr lang="en-US" sz="1800" dirty="0"/>
          </a:p>
        </p:txBody>
      </p:sp>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Tree>
    <p:extLst>
      <p:ext uri="{BB962C8B-B14F-4D97-AF65-F5344CB8AC3E}">
        <p14:creationId xmlns:p14="http://schemas.microsoft.com/office/powerpoint/2010/main" val="36642849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TM03090434[[fn=Legno]]</Template>
  <TotalTime>1717</TotalTime>
  <Words>4911</Words>
  <Application>Microsoft Office PowerPoint</Application>
  <PresentationFormat>Grand écran</PresentationFormat>
  <Paragraphs>233</Paragraphs>
  <Slides>30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Calibri</vt:lpstr>
      <vt:lpstr>Courier New</vt:lpstr>
      <vt:lpstr>Rockwell</vt:lpstr>
      <vt:lpstr>Rockwell Condensed</vt:lpstr>
      <vt:lpstr>Times New Roman</vt:lpstr>
      <vt:lpstr>Wingdings</vt:lpstr>
      <vt:lpstr>Legno</vt:lpstr>
      <vt:lpstr>SPORTS IDENTITY OPEN EDUCATIONAL RESources Presentation MODULE 1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Account Microsoft</dc:creator>
  <cp:lastModifiedBy>Bernard BRONCHART</cp:lastModifiedBy>
  <cp:revision>104</cp:revision>
  <dcterms:created xsi:type="dcterms:W3CDTF">2020-09-16T15:39:42Z</dcterms:created>
  <dcterms:modified xsi:type="dcterms:W3CDTF">2020-12-08T10:02:34Z</dcterms:modified>
</cp:coreProperties>
</file>